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77" r:id="rId5"/>
    <p:sldId id="259" r:id="rId6"/>
    <p:sldId id="258" r:id="rId7"/>
    <p:sldId id="276" r:id="rId8"/>
    <p:sldId id="275" r:id="rId9"/>
    <p:sldId id="280" r:id="rId10"/>
    <p:sldId id="260" r:id="rId11"/>
    <p:sldId id="261" r:id="rId12"/>
    <p:sldId id="284" r:id="rId13"/>
    <p:sldId id="263" r:id="rId14"/>
    <p:sldId id="262" r:id="rId15"/>
    <p:sldId id="264" r:id="rId16"/>
    <p:sldId id="283" r:id="rId17"/>
    <p:sldId id="281" r:id="rId18"/>
    <p:sldId id="282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411BEE-A7BA-40DA-B8CD-F24872C46C6A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2159C0-7519-428B-B011-AC224C94F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PSZ1lQJEYk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SJ3T6EM3qU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HEALTH AND WELLNESS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One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Wellness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/>
              <a:t>When all areas of health are balanced you have a high degree of </a:t>
            </a:r>
            <a:r>
              <a:rPr lang="en-US" sz="4000" dirty="0" smtClean="0">
                <a:solidFill>
                  <a:srgbClr val="00B0F0"/>
                </a:solidFill>
              </a:rPr>
              <a:t>wellness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All areas are equal in importance!</a:t>
            </a:r>
            <a:endParaRPr lang="en-US" sz="4000" dirty="0"/>
          </a:p>
        </p:txBody>
      </p:sp>
      <p:pic>
        <p:nvPicPr>
          <p:cNvPr id="4" name="Picture 3" descr="welln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010025"/>
            <a:ext cx="2857500" cy="2847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Health Continuum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 lifelong commitment to practicing healthy behaviors will result in your health being at the higher end of the continuum.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Half of all American adults live with an ongoing condition such as heart disease, obesity, and cancer.</a:t>
            </a:r>
            <a:endParaRPr lang="en-US" dirty="0"/>
          </a:p>
        </p:txBody>
      </p:sp>
      <p:pic>
        <p:nvPicPr>
          <p:cNvPr id="4" name="Picture 3" descr="healthcontinu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181600"/>
            <a:ext cx="7696200" cy="1676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Sister Madonna</a:t>
            </a:r>
            <a:endParaRPr lang="en-US" dirty="0"/>
          </a:p>
        </p:txBody>
      </p:sp>
      <p:pic>
        <p:nvPicPr>
          <p:cNvPr id="4" name="EPSZ1lQJEY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417638"/>
            <a:ext cx="8229600" cy="521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Lesson Two Vocab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Heredity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Culture</a:t>
            </a:r>
            <a:endParaRPr lang="en-US" dirty="0"/>
          </a:p>
        </p:txBody>
      </p:sp>
      <p:pic>
        <p:nvPicPr>
          <p:cNvPr id="4" name="Picture 3" descr="hered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438400"/>
            <a:ext cx="4419600" cy="3267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Influences On </a:t>
            </a:r>
            <a:r>
              <a:rPr lang="en-US" dirty="0">
                <a:solidFill>
                  <a:srgbClr val="00B0F0"/>
                </a:solidFill>
              </a:rPr>
              <a:t>Y</a:t>
            </a:r>
            <a:r>
              <a:rPr lang="en-US" dirty="0" smtClean="0">
                <a:solidFill>
                  <a:srgbClr val="00B0F0"/>
                </a:solidFill>
              </a:rPr>
              <a:t>our </a:t>
            </a:r>
            <a:r>
              <a:rPr lang="en-US" dirty="0">
                <a:solidFill>
                  <a:srgbClr val="00B0F0"/>
                </a:solidFill>
              </a:rPr>
              <a:t>H</a:t>
            </a:r>
            <a:r>
              <a:rPr lang="en-US" dirty="0" smtClean="0">
                <a:solidFill>
                  <a:srgbClr val="00B0F0"/>
                </a:solidFill>
              </a:rPr>
              <a:t>ealth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000" dirty="0" smtClean="0">
                <a:solidFill>
                  <a:srgbClr val="00B0F0"/>
                </a:solidFill>
              </a:rPr>
              <a:t>Heredity </a:t>
            </a:r>
            <a:r>
              <a:rPr lang="en-US" sz="7000" dirty="0" smtClean="0"/>
              <a:t>- diseases and disorders that run in your family </a:t>
            </a:r>
            <a:r>
              <a:rPr lang="en-US" sz="7000" dirty="0" smtClean="0">
                <a:sym typeface="Wingdings" pitchFamily="2" charset="2"/>
              </a:rPr>
              <a:t></a:t>
            </a:r>
            <a:endParaRPr lang="en-US" sz="7000" dirty="0" smtClean="0"/>
          </a:p>
          <a:p>
            <a:r>
              <a:rPr lang="en-US" sz="7000" dirty="0" smtClean="0">
                <a:solidFill>
                  <a:srgbClr val="00B0F0"/>
                </a:solidFill>
              </a:rPr>
              <a:t>Environment</a:t>
            </a:r>
            <a:r>
              <a:rPr lang="en-US" sz="7000" dirty="0" smtClean="0"/>
              <a:t> – the sum of your surroundings</a:t>
            </a:r>
          </a:p>
          <a:p>
            <a:pPr>
              <a:buNone/>
            </a:pPr>
            <a:r>
              <a:rPr lang="en-US" sz="7000" dirty="0"/>
              <a:t>	</a:t>
            </a:r>
            <a:r>
              <a:rPr lang="en-US" sz="7000" dirty="0" smtClean="0"/>
              <a:t>	</a:t>
            </a:r>
            <a:r>
              <a:rPr lang="en-US" sz="7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Physical</a:t>
            </a:r>
            <a:r>
              <a:rPr lang="en-US" sz="7000" dirty="0" smtClean="0"/>
              <a:t>-safety in neighborhood and school, 	air/water, medical care, parks and recreation</a:t>
            </a:r>
          </a:p>
          <a:p>
            <a:pPr>
              <a:buNone/>
            </a:pPr>
            <a:r>
              <a:rPr lang="en-US" sz="7000" dirty="0"/>
              <a:t>	</a:t>
            </a:r>
            <a:r>
              <a:rPr lang="en-US" sz="7000" dirty="0" smtClean="0"/>
              <a:t>	</a:t>
            </a:r>
            <a:r>
              <a:rPr lang="en-US" sz="7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Social</a:t>
            </a:r>
            <a:r>
              <a:rPr lang="en-US" sz="7000" dirty="0" smtClean="0"/>
              <a:t>-all the people around you good or bad 	influences</a:t>
            </a:r>
          </a:p>
          <a:p>
            <a:pPr>
              <a:buNone/>
            </a:pPr>
            <a:r>
              <a:rPr lang="en-US" sz="7000" dirty="0"/>
              <a:t>	</a:t>
            </a:r>
            <a:r>
              <a:rPr lang="en-US" sz="7000" dirty="0" smtClean="0"/>
              <a:t>	</a:t>
            </a:r>
            <a:r>
              <a:rPr lang="en-US" sz="7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Cultural</a:t>
            </a:r>
            <a:r>
              <a:rPr lang="en-US" sz="7000" dirty="0" smtClean="0"/>
              <a:t>-language, food, beliefs and traditions</a:t>
            </a:r>
          </a:p>
          <a:p>
            <a:r>
              <a:rPr lang="en-US" sz="7000" dirty="0" smtClean="0">
                <a:solidFill>
                  <a:srgbClr val="00B0F0"/>
                </a:solidFill>
              </a:rPr>
              <a:t>Attitude </a:t>
            </a:r>
            <a:r>
              <a:rPr lang="en-US" sz="7000" dirty="0" smtClean="0"/>
              <a:t>- positive vs negative</a:t>
            </a:r>
          </a:p>
          <a:p>
            <a:r>
              <a:rPr lang="en-US" sz="7000" dirty="0" smtClean="0">
                <a:solidFill>
                  <a:srgbClr val="00B0F0"/>
                </a:solidFill>
              </a:rPr>
              <a:t>Behavior </a:t>
            </a:r>
            <a:r>
              <a:rPr lang="en-US" sz="7000" dirty="0" smtClean="0"/>
              <a:t>-making good choices</a:t>
            </a:r>
          </a:p>
          <a:p>
            <a:r>
              <a:rPr lang="en-US" sz="7000" dirty="0" smtClean="0">
                <a:solidFill>
                  <a:srgbClr val="00B0F0"/>
                </a:solidFill>
              </a:rPr>
              <a:t>Media and Technology </a:t>
            </a:r>
            <a:r>
              <a:rPr lang="en-US" sz="7000" dirty="0" smtClean="0"/>
              <a:t>-know what you are looking at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900" dirty="0" smtClean="0">
                <a:solidFill>
                  <a:srgbClr val="FF0000"/>
                </a:solidFill>
              </a:rPr>
              <a:t>YOU CAN TAKE CONTROL OF YOUR HEALTH BY UNDERSTANDING THE FACTORS THAT INFLUENCE IT!!</a:t>
            </a:r>
            <a:endParaRPr lang="en-US" sz="5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Lesson Three Vocab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behavior</a:t>
            </a:r>
          </a:p>
          <a:p>
            <a:r>
              <a:rPr lang="en-US" dirty="0" smtClean="0"/>
              <a:t>Cumulative risks</a:t>
            </a:r>
          </a:p>
          <a:p>
            <a:r>
              <a:rPr lang="en-US" dirty="0" smtClean="0"/>
              <a:t>Prevention</a:t>
            </a:r>
          </a:p>
          <a:p>
            <a:r>
              <a:rPr lang="en-US" dirty="0" smtClean="0"/>
              <a:t>Abstinence</a:t>
            </a:r>
          </a:p>
          <a:p>
            <a:r>
              <a:rPr lang="en-US" dirty="0" smtClean="0"/>
              <a:t>Lifestyle factors</a:t>
            </a:r>
            <a:endParaRPr lang="en-US" dirty="0"/>
          </a:p>
        </p:txBody>
      </p:sp>
      <p:pic>
        <p:nvPicPr>
          <p:cNvPr id="4" name="Picture 3" descr="abstine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048000"/>
            <a:ext cx="2819400" cy="2667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Risk Factors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Factors:  anything that increases your risk of disease, injury or other health problems</a:t>
            </a:r>
          </a:p>
          <a:p>
            <a:r>
              <a:rPr lang="en-US" dirty="0" smtClean="0"/>
              <a:t>Risk Factors come in two types: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Controllable</a:t>
            </a:r>
            <a:r>
              <a:rPr lang="en-US" dirty="0" smtClean="0"/>
              <a:t>-meaning we have some 	to a lot of control over them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Non-Controllable</a:t>
            </a:r>
            <a:r>
              <a:rPr lang="en-US" dirty="0" smtClean="0"/>
              <a:t>-we have absolutely 	no control over these risk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Non-Controllable Risk Factors for  Disease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Heredity</a:t>
            </a:r>
          </a:p>
          <a:p>
            <a:r>
              <a:rPr lang="en-US" dirty="0" smtClean="0"/>
              <a:t>Ethnicity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6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Controllable Risk Factors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Smoking</a:t>
            </a:r>
          </a:p>
          <a:p>
            <a:r>
              <a:rPr lang="en-US" dirty="0" smtClean="0"/>
              <a:t>Diet</a:t>
            </a:r>
          </a:p>
          <a:p>
            <a:r>
              <a:rPr lang="en-US" dirty="0" smtClean="0"/>
              <a:t>Exercise levels</a:t>
            </a:r>
          </a:p>
          <a:p>
            <a:r>
              <a:rPr lang="en-US" dirty="0" smtClean="0"/>
              <a:t>Alcohol/drug use</a:t>
            </a:r>
          </a:p>
          <a:p>
            <a:r>
              <a:rPr lang="en-US" dirty="0" smtClean="0"/>
              <a:t>Sexual behaviors</a:t>
            </a:r>
          </a:p>
          <a:p>
            <a:r>
              <a:rPr lang="en-US" dirty="0" smtClean="0"/>
              <a:t>Risk taking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0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Risky Business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some serious illness’s that we can get because of our behaviors?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Heart </a:t>
            </a:r>
            <a:r>
              <a:rPr lang="en-US" dirty="0" smtClean="0">
                <a:solidFill>
                  <a:srgbClr val="FFFF00"/>
                </a:solidFill>
              </a:rPr>
              <a:t>Disease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Stroke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Diabetes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Obesity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Cancers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STD’s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Abuse issues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Unintentional injuries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heartdise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8451" y="3810000"/>
            <a:ext cx="2342148" cy="2781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AN APPLE A DAY</a:t>
            </a:r>
            <a:endParaRPr lang="en-US" sz="6000" dirty="0">
              <a:solidFill>
                <a:srgbClr val="00B0F0"/>
              </a:solidFill>
            </a:endParaRPr>
          </a:p>
        </p:txBody>
      </p:sp>
      <p:pic>
        <p:nvPicPr>
          <p:cNvPr id="4" name="4SJ3T6EM3q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05000" y="2576513"/>
            <a:ext cx="4572000" cy="2571750"/>
          </a:xfrm>
          <a:prstGeom prst="rect">
            <a:avLst/>
          </a:prstGeom>
        </p:spPr>
      </p:pic>
      <p:pic>
        <p:nvPicPr>
          <p:cNvPr id="5" name="4SJ3T6EM3q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200" y="1447800"/>
            <a:ext cx="8915400" cy="5410200"/>
          </a:xfrm>
          <a:prstGeom prst="rect">
            <a:avLst/>
          </a:prstGeom>
        </p:spPr>
      </p:pic>
      <p:pic>
        <p:nvPicPr>
          <p:cNvPr id="6" name="4SJ3T6EM3qU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" y="1752600"/>
            <a:ext cx="84582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80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Risks and Consequences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Its important to be able to </a:t>
            </a:r>
            <a:r>
              <a:rPr lang="en-US" dirty="0" smtClean="0">
                <a:solidFill>
                  <a:srgbClr val="00B0F0"/>
                </a:solidFill>
              </a:rPr>
              <a:t>recognize</a:t>
            </a:r>
            <a:r>
              <a:rPr lang="en-US" dirty="0" smtClean="0"/>
              <a:t> risky behavior </a:t>
            </a:r>
          </a:p>
          <a:p>
            <a:r>
              <a:rPr lang="en-US" dirty="0" smtClean="0"/>
              <a:t> Consequences can be </a:t>
            </a:r>
            <a:r>
              <a:rPr lang="en-US" dirty="0" smtClean="0">
                <a:solidFill>
                  <a:srgbClr val="00B0F0"/>
                </a:solidFill>
              </a:rPr>
              <a:t>Short</a:t>
            </a:r>
            <a:r>
              <a:rPr lang="en-US" dirty="0" smtClean="0"/>
              <a:t> term, </a:t>
            </a:r>
            <a:r>
              <a:rPr lang="en-US" dirty="0" smtClean="0">
                <a:solidFill>
                  <a:srgbClr val="00B0F0"/>
                </a:solidFill>
              </a:rPr>
              <a:t>Long</a:t>
            </a:r>
            <a:r>
              <a:rPr lang="en-US" dirty="0" smtClean="0"/>
              <a:t> term, or even </a:t>
            </a:r>
            <a:r>
              <a:rPr lang="en-US" dirty="0" smtClean="0">
                <a:solidFill>
                  <a:srgbClr val="00B0F0"/>
                </a:solidFill>
              </a:rPr>
              <a:t>Fatal</a:t>
            </a:r>
          </a:p>
          <a:p>
            <a:r>
              <a:rPr lang="en-US" dirty="0" smtClean="0"/>
              <a:t>Cumulative risks increase over time and when combined with several risk factors can be </a:t>
            </a:r>
            <a:r>
              <a:rPr lang="en-US" dirty="0" smtClean="0">
                <a:solidFill>
                  <a:srgbClr val="00B0F0"/>
                </a:solidFill>
              </a:rPr>
              <a:t>Fatal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By identifying risks you can make responsible decisions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ris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1" y="5181600"/>
            <a:ext cx="4196266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How To Reduce </a:t>
            </a:r>
            <a:r>
              <a:rPr lang="en-US" dirty="0" smtClean="0">
                <a:solidFill>
                  <a:srgbClr val="00B0F0"/>
                </a:solidFill>
              </a:rPr>
              <a:t>Your Expose to Risks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Prevention</a:t>
            </a:r>
            <a:r>
              <a:rPr lang="en-US" dirty="0" smtClean="0"/>
              <a:t>:  get regular medical/dental checkups, wear a seat belt, check the water before you dive, etc…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Abstinence</a:t>
            </a:r>
            <a:r>
              <a:rPr lang="en-US" dirty="0" smtClean="0"/>
              <a:t>: avoidance of high risk behaviors like drinking, smoking, using drugs and having sex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Positive Lifestyle Factors For Your </a:t>
            </a:r>
            <a:r>
              <a:rPr lang="en-US" dirty="0" smtClean="0">
                <a:solidFill>
                  <a:srgbClr val="00B0F0"/>
                </a:solidFill>
              </a:rPr>
              <a:t>Health That Will Reduce Your Risks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8 hrs of sleep a night</a:t>
            </a:r>
          </a:p>
          <a:p>
            <a:r>
              <a:rPr lang="en-US" dirty="0" smtClean="0"/>
              <a:t>Eat breakfast</a:t>
            </a:r>
          </a:p>
          <a:p>
            <a:r>
              <a:rPr lang="en-US" dirty="0" smtClean="0"/>
              <a:t>Eat nutritious foods</a:t>
            </a:r>
          </a:p>
          <a:p>
            <a:r>
              <a:rPr lang="en-US" dirty="0" smtClean="0"/>
              <a:t>Be physically active for 30 to 60 min a day</a:t>
            </a:r>
          </a:p>
          <a:p>
            <a:r>
              <a:rPr lang="en-US" dirty="0" smtClean="0"/>
              <a:t>Maintain a healthy weight</a:t>
            </a:r>
          </a:p>
          <a:p>
            <a:r>
              <a:rPr lang="en-US" dirty="0" smtClean="0"/>
              <a:t>Abstain from smoking, using drugs, alcohol and unprotected sex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Lesson Four Vocab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Disparities</a:t>
            </a:r>
          </a:p>
          <a:p>
            <a:r>
              <a:rPr lang="en-US" dirty="0" smtClean="0"/>
              <a:t>Health Literacy</a:t>
            </a:r>
          </a:p>
          <a:p>
            <a:r>
              <a:rPr lang="en-US" dirty="0" smtClean="0"/>
              <a:t>Advocacy (advocate)</a:t>
            </a:r>
            <a:endParaRPr lang="en-US" dirty="0"/>
          </a:p>
        </p:txBody>
      </p:sp>
      <p:pic>
        <p:nvPicPr>
          <p:cNvPr id="4" name="Picture 3" descr="healthypeo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895600"/>
            <a:ext cx="3505200" cy="3238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Investing in your health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year the average amount spend on an individuals health is?</a:t>
            </a:r>
          </a:p>
          <a:p>
            <a:pPr marL="514350" indent="-514350">
              <a:buAutoNum type="alphaLcPeriod"/>
            </a:pPr>
            <a:r>
              <a:rPr lang="en-US" dirty="0" smtClean="0"/>
              <a:t>$500</a:t>
            </a:r>
          </a:p>
          <a:p>
            <a:pPr marL="514350" indent="-514350">
              <a:buAutoNum type="alphaLcPeriod"/>
            </a:pPr>
            <a:r>
              <a:rPr lang="en-US" dirty="0" smtClean="0"/>
              <a:t>$1200</a:t>
            </a:r>
          </a:p>
          <a:p>
            <a:pPr marL="514350" indent="-514350">
              <a:buAutoNum type="alphaLcPeriod"/>
            </a:pPr>
            <a:r>
              <a:rPr lang="en-US" dirty="0" smtClean="0"/>
              <a:t>$5000</a:t>
            </a:r>
          </a:p>
          <a:p>
            <a:pPr marL="514350" indent="-514350">
              <a:buAutoNum type="alphaLcPeriod"/>
            </a:pPr>
            <a:r>
              <a:rPr lang="en-US" dirty="0" smtClean="0"/>
              <a:t>$7600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400" dirty="0" smtClean="0"/>
              <a:t>Answer is $7600 which is 2.3 trillion per year in the US</a:t>
            </a:r>
            <a:endParaRPr lang="en-US" sz="2400" dirty="0"/>
          </a:p>
        </p:txBody>
      </p:sp>
      <p:pic>
        <p:nvPicPr>
          <p:cNvPr id="4" name="Picture 3" descr="sick per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133600"/>
            <a:ext cx="2733675" cy="2857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How does personal responsibility for your own health benefit society?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Nations Health Goals</a:t>
            </a:r>
          </a:p>
          <a:p>
            <a:endParaRPr lang="en-US" dirty="0" smtClean="0"/>
          </a:p>
          <a:p>
            <a:pPr marL="36576" indent="0">
              <a:buNone/>
            </a:pPr>
            <a:endParaRPr lang="en-US" dirty="0" smtClean="0"/>
          </a:p>
        </p:txBody>
      </p:sp>
      <p:pic>
        <p:nvPicPr>
          <p:cNvPr id="4" name="Picture 3" descr="obes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54" y="1828799"/>
            <a:ext cx="7130846" cy="49564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Health Disparities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</a:p>
          <a:p>
            <a:r>
              <a:rPr lang="en-US" dirty="0" smtClean="0"/>
              <a:t>Race </a:t>
            </a:r>
          </a:p>
          <a:p>
            <a:r>
              <a:rPr lang="en-US" dirty="0" smtClean="0"/>
              <a:t>Education level</a:t>
            </a:r>
          </a:p>
          <a:p>
            <a:r>
              <a:rPr lang="en-US" dirty="0" smtClean="0"/>
              <a:t>Disability</a:t>
            </a:r>
          </a:p>
          <a:p>
            <a:r>
              <a:rPr lang="en-US" dirty="0" smtClean="0"/>
              <a:t>Location where you live</a:t>
            </a:r>
            <a:endParaRPr lang="en-US" dirty="0"/>
          </a:p>
        </p:txBody>
      </p:sp>
      <p:pic>
        <p:nvPicPr>
          <p:cNvPr id="4" name="Picture 3" descr="health disparit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447800"/>
            <a:ext cx="3733800" cy="3505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Being Health Literate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382000" cy="4525963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n-US" sz="5900" dirty="0" smtClean="0"/>
              <a:t>A </a:t>
            </a:r>
            <a:r>
              <a:rPr lang="en-US" sz="5900" dirty="0" smtClean="0">
                <a:solidFill>
                  <a:srgbClr val="00B0F0"/>
                </a:solidFill>
              </a:rPr>
              <a:t>health literate </a:t>
            </a:r>
            <a:r>
              <a:rPr lang="en-US" sz="5900" dirty="0" smtClean="0"/>
              <a:t>person knows how to: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sz="5100" dirty="0" smtClean="0"/>
              <a:t>-Find and use reliable information</a:t>
            </a:r>
          </a:p>
          <a:p>
            <a:pPr marL="36576" indent="0">
              <a:buNone/>
            </a:pPr>
            <a:r>
              <a:rPr lang="en-US" sz="5100" dirty="0" smtClean="0"/>
              <a:t>-Is able to decide if the information is correct</a:t>
            </a:r>
          </a:p>
          <a:p>
            <a:pPr marL="36576" indent="0">
              <a:buNone/>
            </a:pPr>
            <a:r>
              <a:rPr lang="en-US" sz="5100" dirty="0" smtClean="0"/>
              <a:t>-Is able to assess the risks and benefits of </a:t>
            </a:r>
            <a:r>
              <a:rPr lang="en-US" sz="5100" dirty="0" smtClean="0"/>
              <a:t>treatments</a:t>
            </a:r>
            <a:endParaRPr lang="en-US" sz="5100" dirty="0" smtClean="0"/>
          </a:p>
          <a:p>
            <a:pPr marL="36576" indent="0">
              <a:buNone/>
            </a:pPr>
            <a:r>
              <a:rPr lang="en-US" sz="5100" dirty="0" smtClean="0"/>
              <a:t>-</a:t>
            </a:r>
            <a:r>
              <a:rPr lang="en-US" sz="5100" dirty="0" smtClean="0"/>
              <a:t>Can read labels and  </a:t>
            </a:r>
            <a:r>
              <a:rPr lang="en-US" sz="5100" dirty="0" smtClean="0"/>
              <a:t>figure out how much medication to take</a:t>
            </a:r>
          </a:p>
          <a:p>
            <a:pPr marL="36576" indent="0">
              <a:buNone/>
            </a:pPr>
            <a:r>
              <a:rPr lang="en-US" sz="5100" dirty="0" smtClean="0"/>
              <a:t>-Is able to understand test results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5100" dirty="0" smtClean="0"/>
              <a:t>  </a:t>
            </a:r>
            <a:r>
              <a:rPr lang="en-US" sz="5100" dirty="0" smtClean="0">
                <a:solidFill>
                  <a:srgbClr val="FF0000"/>
                </a:solidFill>
              </a:rPr>
              <a:t>Understanding this information empowers you to live healthfully, and improves the quality of your life.</a:t>
            </a:r>
          </a:p>
          <a:p>
            <a:pPr>
              <a:buNone/>
            </a:pPr>
            <a:r>
              <a:rPr lang="en-US" sz="5100" dirty="0" smtClean="0"/>
              <a:t>	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487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are now going to become health literate on a health topic of your choice and complete a </a:t>
            </a:r>
            <a:r>
              <a:rPr lang="en-US" dirty="0" smtClean="0">
                <a:solidFill>
                  <a:srgbClr val="00B0F0"/>
                </a:solidFill>
              </a:rPr>
              <a:t>Public Service Announcement</a:t>
            </a:r>
            <a:r>
              <a:rPr lang="en-US" dirty="0" smtClean="0"/>
              <a:t> for a health issue you feel is important to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7467600" cy="944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PSA Project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410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PSA PROJECT</a:t>
            </a:r>
          </a:p>
          <a:p>
            <a:pPr algn="ctr">
              <a:buNone/>
            </a:pPr>
            <a:r>
              <a:rPr lang="en-US" dirty="0"/>
              <a:t>Create either a</a:t>
            </a:r>
            <a:r>
              <a:rPr lang="en-US"/>
              <a:t>: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en-US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oster, Pamphlet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or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youtube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video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    It should </a:t>
            </a:r>
            <a:r>
              <a:rPr lang="en-US" dirty="0"/>
              <a:t>contain:  What it is, how it </a:t>
            </a:r>
            <a:r>
              <a:rPr lang="en-US" dirty="0" smtClean="0"/>
              <a:t>affects your </a:t>
            </a:r>
            <a:r>
              <a:rPr lang="en-US" dirty="0"/>
              <a:t>health, how to not get it, how to manage or cure it, who is most likely to get it, statistics, pictures, sites where you can get more information on it, etc…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Due date is:  One week from </a:t>
            </a:r>
            <a:r>
              <a:rPr lang="en-US" dirty="0" smtClean="0">
                <a:solidFill>
                  <a:srgbClr val="FF0000"/>
                </a:solidFill>
              </a:rPr>
              <a:t>today.</a:t>
            </a:r>
          </a:p>
          <a:p>
            <a:pPr algn="ctr">
              <a:buNone/>
            </a:pPr>
            <a:r>
              <a:rPr lang="en-US" dirty="0" smtClean="0"/>
              <a:t>Send </a:t>
            </a:r>
            <a:r>
              <a:rPr lang="en-US" dirty="0" err="1" smtClean="0"/>
              <a:t>youtube</a:t>
            </a:r>
            <a:r>
              <a:rPr lang="en-US" dirty="0" smtClean="0"/>
              <a:t> video to:  toninatl@milwaukee.k12.wi.us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319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How would you answer these questions?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health?</a:t>
            </a:r>
          </a:p>
          <a:p>
            <a:r>
              <a:rPr lang="en-US" dirty="0" smtClean="0"/>
              <a:t>Why would you want to be healthy?</a:t>
            </a:r>
          </a:p>
          <a:p>
            <a:r>
              <a:rPr lang="en-US" dirty="0" smtClean="0"/>
              <a:t>Who is most responsible for your health?</a:t>
            </a:r>
            <a:endParaRPr lang="en-US" dirty="0"/>
          </a:p>
        </p:txBody>
      </p:sp>
      <p:pic>
        <p:nvPicPr>
          <p:cNvPr id="4" name="Picture 3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3733800"/>
            <a:ext cx="4724400" cy="3124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Top Ten Killers of Teens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5135563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dirty="0" smtClean="0"/>
              <a:t>10-Stroke</a:t>
            </a:r>
          </a:p>
          <a:p>
            <a:pPr marL="36576" indent="0">
              <a:buNone/>
            </a:pPr>
            <a:r>
              <a:rPr lang="en-US" dirty="0" smtClean="0"/>
              <a:t>9-Chronic Obstructive Disease (Lungs)</a:t>
            </a:r>
          </a:p>
          <a:p>
            <a:pPr marL="36576" indent="0">
              <a:buNone/>
            </a:pPr>
            <a:r>
              <a:rPr lang="en-US" dirty="0" smtClean="0"/>
              <a:t>8-Pneumonia/Influenza</a:t>
            </a:r>
          </a:p>
          <a:p>
            <a:pPr marL="36576" indent="0">
              <a:buNone/>
            </a:pPr>
            <a:r>
              <a:rPr lang="en-US" dirty="0" smtClean="0"/>
              <a:t>7-Congenital Abnormalities</a:t>
            </a:r>
          </a:p>
          <a:p>
            <a:pPr marL="36576" indent="0">
              <a:buNone/>
            </a:pPr>
            <a:r>
              <a:rPr lang="en-US" dirty="0" smtClean="0"/>
              <a:t>6-HIV</a:t>
            </a:r>
          </a:p>
          <a:p>
            <a:pPr marL="36576" indent="0">
              <a:buNone/>
            </a:pPr>
            <a:r>
              <a:rPr lang="en-US" dirty="0" smtClean="0"/>
              <a:t>5-Heart Disease</a:t>
            </a:r>
          </a:p>
          <a:p>
            <a:pPr marL="36576" indent="0">
              <a:buNone/>
            </a:pPr>
            <a:r>
              <a:rPr lang="en-US" dirty="0" smtClean="0"/>
              <a:t>4-Cancer</a:t>
            </a:r>
          </a:p>
          <a:p>
            <a:pPr marL="36576" indent="0">
              <a:buNone/>
            </a:pPr>
            <a:r>
              <a:rPr lang="en-US" dirty="0" smtClean="0"/>
              <a:t>3-Suicide</a:t>
            </a:r>
          </a:p>
          <a:p>
            <a:pPr marL="36576" indent="0">
              <a:buNone/>
            </a:pPr>
            <a:r>
              <a:rPr lang="en-US" dirty="0" smtClean="0"/>
              <a:t>2-Homicide</a:t>
            </a:r>
          </a:p>
          <a:p>
            <a:pPr marL="36576" indent="0">
              <a:buNone/>
            </a:pPr>
            <a:r>
              <a:rPr lang="en-US" dirty="0" smtClean="0"/>
              <a:t>1-Accidents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9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Lesson One Vocab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</a:p>
          <a:p>
            <a:r>
              <a:rPr lang="en-US" dirty="0" smtClean="0"/>
              <a:t>Wellness</a:t>
            </a:r>
          </a:p>
          <a:p>
            <a:r>
              <a:rPr lang="en-US" dirty="0" smtClean="0"/>
              <a:t>Health Continuum</a:t>
            </a:r>
          </a:p>
          <a:p>
            <a:r>
              <a:rPr lang="en-US" dirty="0" smtClean="0"/>
              <a:t>Chronic disease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Examples of a Healthy Person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4676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Health Triangle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r>
              <a:rPr lang="en-US" sz="4000" dirty="0" smtClean="0">
                <a:solidFill>
                  <a:srgbClr val="00B0F0"/>
                </a:solidFill>
              </a:rPr>
              <a:t>Physical Health</a:t>
            </a:r>
            <a:r>
              <a:rPr lang="en-US" sz="4000" dirty="0"/>
              <a:t> </a:t>
            </a:r>
            <a:r>
              <a:rPr lang="en-US" sz="1900" dirty="0" smtClean="0"/>
              <a:t>(</a:t>
            </a:r>
            <a:r>
              <a:rPr lang="en-US" sz="2000" dirty="0" smtClean="0"/>
              <a:t>How your body functions)</a:t>
            </a:r>
            <a:endParaRPr lang="en-US" sz="4000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-get 8-10 hours of sleep each night</a:t>
            </a:r>
          </a:p>
          <a:p>
            <a:pPr>
              <a:buNone/>
            </a:pPr>
            <a:r>
              <a:rPr lang="en-US" dirty="0" smtClean="0"/>
              <a:t>	-eat nutritious foods, drink 64 oz of h2o a day</a:t>
            </a:r>
          </a:p>
          <a:p>
            <a:pPr>
              <a:buNone/>
            </a:pPr>
            <a:r>
              <a:rPr lang="en-US" dirty="0" smtClean="0"/>
              <a:t>	-get 30-60 min of activity a day</a:t>
            </a:r>
          </a:p>
          <a:p>
            <a:pPr>
              <a:buNone/>
            </a:pPr>
            <a:r>
              <a:rPr lang="en-US" dirty="0" smtClean="0"/>
              <a:t>	-avoid alcohol, tobacco, and other drugs</a:t>
            </a:r>
          </a:p>
          <a:p>
            <a:pPr>
              <a:buNone/>
            </a:pPr>
            <a:r>
              <a:rPr lang="en-US" dirty="0" smtClean="0"/>
              <a:t>	-bathe regularly, brush and floss daily</a:t>
            </a:r>
          </a:p>
        </p:txBody>
      </p:sp>
      <p:pic>
        <p:nvPicPr>
          <p:cNvPr id="4" name="Picture 3" descr="healthtriang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1143000"/>
            <a:ext cx="1752600" cy="1819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Mental/Emotional Health</a:t>
            </a:r>
            <a:r>
              <a:rPr lang="en-US" sz="2400" dirty="0"/>
              <a:t> </a:t>
            </a:r>
            <a:r>
              <a:rPr lang="en-US" sz="2400" dirty="0" smtClean="0"/>
              <a:t> (feelings and thoughts, how you cope)</a:t>
            </a:r>
          </a:p>
          <a:p>
            <a:pPr>
              <a:buNone/>
            </a:pPr>
            <a:r>
              <a:rPr lang="en-US" sz="2400" dirty="0" smtClean="0"/>
              <a:t>	-enjoy challenges</a:t>
            </a:r>
          </a:p>
          <a:p>
            <a:pPr>
              <a:buNone/>
            </a:pPr>
            <a:r>
              <a:rPr lang="en-US" sz="2400" dirty="0" smtClean="0"/>
              <a:t>	-accept responsibility</a:t>
            </a:r>
          </a:p>
          <a:p>
            <a:pPr>
              <a:buNone/>
            </a:pPr>
            <a:r>
              <a:rPr lang="en-US" sz="2400" dirty="0" smtClean="0"/>
              <a:t>	-identify and express emotions in appropriate ways</a:t>
            </a:r>
          </a:p>
          <a:p>
            <a:pPr>
              <a:buNone/>
            </a:pPr>
            <a:r>
              <a:rPr lang="en-US" sz="2400" dirty="0" smtClean="0"/>
              <a:t>	-deal with stress and frustration</a:t>
            </a:r>
          </a:p>
          <a:p>
            <a:pPr>
              <a:buNone/>
            </a:pPr>
            <a:r>
              <a:rPr lang="en-US" sz="2400" dirty="0" smtClean="0"/>
              <a:t>	-have a positive outlook</a:t>
            </a:r>
          </a:p>
          <a:p>
            <a:pPr>
              <a:buNone/>
            </a:pPr>
            <a:r>
              <a:rPr lang="en-US" sz="2400" dirty="0" smtClean="0"/>
              <a:t>	-make thoughtful and responsible decisions</a:t>
            </a:r>
          </a:p>
          <a:p>
            <a:pPr>
              <a:buNone/>
            </a:pPr>
            <a:endParaRPr lang="en-US" dirty="0" smtClean="0"/>
          </a:p>
          <a:p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Social Health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2400" dirty="0" smtClean="0"/>
              <a:t>(getting along with others)</a:t>
            </a:r>
          </a:p>
          <a:p>
            <a:pPr>
              <a:buNone/>
            </a:pPr>
            <a:r>
              <a:rPr lang="en-US" sz="2400" dirty="0" smtClean="0"/>
              <a:t>	-seek and lend support when needed</a:t>
            </a:r>
          </a:p>
          <a:p>
            <a:pPr>
              <a:buNone/>
            </a:pPr>
            <a:r>
              <a:rPr lang="en-US" sz="2400" dirty="0" smtClean="0"/>
              <a:t>	-communicate well and listen to others</a:t>
            </a:r>
          </a:p>
          <a:p>
            <a:pPr>
              <a:buNone/>
            </a:pPr>
            <a:r>
              <a:rPr lang="en-US" sz="2400" dirty="0" smtClean="0"/>
              <a:t>	-show respect and care for yourself and others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 Dimensions of Wellness   “</a:t>
            </a:r>
            <a:r>
              <a:rPr lang="en-US" dirty="0" smtClean="0">
                <a:solidFill>
                  <a:srgbClr val="00B0F0"/>
                </a:solidFill>
              </a:rPr>
              <a:t>SPECIES</a:t>
            </a:r>
            <a:r>
              <a:rPr lang="en-US" dirty="0" smtClean="0"/>
              <a:t>”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1-Social</a:t>
            </a:r>
          </a:p>
          <a:p>
            <a:r>
              <a:rPr lang="en-US" dirty="0" smtClean="0"/>
              <a:t>2-Physical</a:t>
            </a:r>
          </a:p>
          <a:p>
            <a:r>
              <a:rPr lang="en-US" dirty="0" smtClean="0"/>
              <a:t>3-Emotional</a:t>
            </a:r>
          </a:p>
          <a:p>
            <a:r>
              <a:rPr lang="en-US" dirty="0" smtClean="0"/>
              <a:t>4-Career/School</a:t>
            </a:r>
          </a:p>
          <a:p>
            <a:r>
              <a:rPr lang="en-US" dirty="0" smtClean="0"/>
              <a:t>5-Intellectual</a:t>
            </a:r>
          </a:p>
          <a:p>
            <a:r>
              <a:rPr lang="en-US" dirty="0" smtClean="0"/>
              <a:t>6-Environmental</a:t>
            </a:r>
          </a:p>
          <a:p>
            <a:r>
              <a:rPr lang="en-US" dirty="0" smtClean="0"/>
              <a:t>7-Spiritual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350-315:  Excellent Choices</a:t>
            </a:r>
          </a:p>
          <a:p>
            <a:r>
              <a:rPr lang="en-US" dirty="0" smtClean="0"/>
              <a:t>314-280:  Good Job</a:t>
            </a:r>
          </a:p>
          <a:p>
            <a:r>
              <a:rPr lang="en-US" dirty="0" smtClean="0"/>
              <a:t>279-245:  You need to make better choices</a:t>
            </a:r>
          </a:p>
          <a:p>
            <a:r>
              <a:rPr lang="en-US" dirty="0" smtClean="0"/>
              <a:t>244-210:  You need to take charge or you are </a:t>
            </a:r>
            <a:r>
              <a:rPr lang="en-US" smtClean="0"/>
              <a:t>in trouble!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9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534</TotalTime>
  <Words>718</Words>
  <Application>Microsoft Office PowerPoint</Application>
  <PresentationFormat>On-screen Show (4:3)</PresentationFormat>
  <Paragraphs>176</Paragraphs>
  <Slides>29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Franklin Gothic Book</vt:lpstr>
      <vt:lpstr>Wingdings</vt:lpstr>
      <vt:lpstr>Wingdings 2</vt:lpstr>
      <vt:lpstr>Technic</vt:lpstr>
      <vt:lpstr>UNDERSTANDING HEALTH AND WELLNESS</vt:lpstr>
      <vt:lpstr>AN APPLE A DAY</vt:lpstr>
      <vt:lpstr>How would you answer these questions?</vt:lpstr>
      <vt:lpstr>Top Ten Killers of Teens</vt:lpstr>
      <vt:lpstr> Lesson One Vocab</vt:lpstr>
      <vt:lpstr>Examples of a Healthy Person</vt:lpstr>
      <vt:lpstr>PowerPoint Presentation</vt:lpstr>
      <vt:lpstr>Seven Dimensions of Wellness   “SPECIES” Quiz</vt:lpstr>
      <vt:lpstr>WHAT DOES IT MEAN???</vt:lpstr>
      <vt:lpstr>Wellness</vt:lpstr>
      <vt:lpstr>Health Continuum</vt:lpstr>
      <vt:lpstr>Sister Madonna</vt:lpstr>
      <vt:lpstr>Lesson Two Vocab</vt:lpstr>
      <vt:lpstr>Influences On Your Health</vt:lpstr>
      <vt:lpstr>Lesson Three Vocab</vt:lpstr>
      <vt:lpstr>Risk Factors</vt:lpstr>
      <vt:lpstr>Non-Controllable Risk Factors for  Disease</vt:lpstr>
      <vt:lpstr>Controllable Risk Factors</vt:lpstr>
      <vt:lpstr>Risky Business</vt:lpstr>
      <vt:lpstr>Risks and Consequences</vt:lpstr>
      <vt:lpstr>How To Reduce Your Expose to Risks </vt:lpstr>
      <vt:lpstr>Positive Lifestyle Factors For Your Health That Will Reduce Your Risks</vt:lpstr>
      <vt:lpstr>Lesson Four Vocab</vt:lpstr>
      <vt:lpstr>Investing in your health</vt:lpstr>
      <vt:lpstr>How does personal responsibility for your own health benefit society?</vt:lpstr>
      <vt:lpstr>Health Disparities</vt:lpstr>
      <vt:lpstr>Being Health Literate</vt:lpstr>
      <vt:lpstr>You are now going to become health literate on a health topic of your choice and complete a Public Service Announcement for a health issue you feel is important to you.</vt:lpstr>
      <vt:lpstr>PSA Project</vt:lpstr>
    </vt:vector>
  </TitlesOfParts>
  <Company>Milwaukee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HEALTH AND WELLNESS</dc:title>
  <dc:creator>MPS</dc:creator>
  <cp:lastModifiedBy>Toninato, Terri L</cp:lastModifiedBy>
  <cp:revision>64</cp:revision>
  <dcterms:created xsi:type="dcterms:W3CDTF">2013-08-12T16:23:45Z</dcterms:created>
  <dcterms:modified xsi:type="dcterms:W3CDTF">2018-01-10T14:15:56Z</dcterms:modified>
</cp:coreProperties>
</file>