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35" r:id="rId2"/>
  </p:sldMasterIdLst>
  <p:notesMasterIdLst>
    <p:notesMasterId r:id="rId47"/>
  </p:notesMasterIdLst>
  <p:sldIdLst>
    <p:sldId id="256" r:id="rId3"/>
    <p:sldId id="257" r:id="rId4"/>
    <p:sldId id="258" r:id="rId5"/>
    <p:sldId id="277" r:id="rId6"/>
    <p:sldId id="278" r:id="rId7"/>
    <p:sldId id="279" r:id="rId8"/>
    <p:sldId id="280" r:id="rId9"/>
    <p:sldId id="259" r:id="rId10"/>
    <p:sldId id="314" r:id="rId11"/>
    <p:sldId id="260" r:id="rId12"/>
    <p:sldId id="261" r:id="rId13"/>
    <p:sldId id="281" r:id="rId14"/>
    <p:sldId id="347" r:id="rId15"/>
    <p:sldId id="315" r:id="rId16"/>
    <p:sldId id="342" r:id="rId17"/>
    <p:sldId id="343" r:id="rId18"/>
    <p:sldId id="344" r:id="rId19"/>
    <p:sldId id="263" r:id="rId20"/>
    <p:sldId id="264" r:id="rId21"/>
    <p:sldId id="328" r:id="rId22"/>
    <p:sldId id="319" r:id="rId23"/>
    <p:sldId id="320" r:id="rId24"/>
    <p:sldId id="321" r:id="rId25"/>
    <p:sldId id="322" r:id="rId26"/>
    <p:sldId id="346" r:id="rId27"/>
    <p:sldId id="266" r:id="rId28"/>
    <p:sldId id="323" r:id="rId29"/>
    <p:sldId id="329" r:id="rId30"/>
    <p:sldId id="330" r:id="rId31"/>
    <p:sldId id="325" r:id="rId32"/>
    <p:sldId id="326" r:id="rId33"/>
    <p:sldId id="327" r:id="rId34"/>
    <p:sldId id="333" r:id="rId35"/>
    <p:sldId id="334" r:id="rId36"/>
    <p:sldId id="267" r:id="rId37"/>
    <p:sldId id="268" r:id="rId38"/>
    <p:sldId id="269" r:id="rId39"/>
    <p:sldId id="270" r:id="rId40"/>
    <p:sldId id="271" r:id="rId41"/>
    <p:sldId id="272" r:id="rId42"/>
    <p:sldId id="273" r:id="rId43"/>
    <p:sldId id="274" r:id="rId44"/>
    <p:sldId id="275" r:id="rId45"/>
    <p:sldId id="34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4ABCD-AE06-48E0-A332-FAEF83EA1534}" type="datetimeFigureOut">
              <a:rPr lang="en-US" smtClean="0"/>
              <a:t>10/4/2016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50646-9971-485C-B5AC-F06CA38EAB50}" type="slidenum">
              <a:rPr lang="en-US" smtClean="0"/>
              <a:t>‹#›</a:t>
            </a:fld>
            <a:endParaRPr lang="en-US" dirty="0"/>
          </a:p>
        </p:txBody>
      </p:sp>
    </p:spTree>
    <p:extLst>
      <p:ext uri="{BB962C8B-B14F-4D97-AF65-F5344CB8AC3E}">
        <p14:creationId xmlns:p14="http://schemas.microsoft.com/office/powerpoint/2010/main" val="369611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800" dirty="0" smtClean="0"/>
              <a:t>If the outermost shell of electrons is not full, the atom will try to fill the void, or empty out its electrons in that shell. It can fill the void by sharing electrons with another cell. The unstable atoms "steal" electrons from stable molecules, causing the molecule itself to become a free radical, leading to a chain reaction that can disrupt the life of a living cell. Why do free radicals happen?</a:t>
            </a:r>
          </a:p>
          <a:p>
            <a:pPr eaLnBrk="1" hangingPunct="1">
              <a:lnSpc>
                <a:spcPct val="80000"/>
              </a:lnSpc>
            </a:pPr>
            <a:r>
              <a:rPr lang="en-US" altLang="en-US" sz="800" dirty="0" smtClean="0"/>
              <a:t>When the body metabolizes food, cells break down. Usually the breakdown results in stable atoms, but it's not always the case. Sometimes the body's immune system will create free radicals to neutralize viruses and bacteria. But this is natural and this level of free radical activity can be handled by our bodies.</a:t>
            </a:r>
          </a:p>
          <a:p>
            <a:pPr eaLnBrk="1" hangingPunct="1">
              <a:lnSpc>
                <a:spcPct val="80000"/>
              </a:lnSpc>
            </a:pPr>
            <a:r>
              <a:rPr lang="en-US" altLang="en-US" sz="800" dirty="0" smtClean="0"/>
              <a:t>Free radical damage was not a problem in early human history. But since the Industrial Revolution, we've been adding more and more pollution and other toxic particles into our environment. Toxic metals in your body can increase the free radical chain reaction by thousands to millions of times its normal rate.</a:t>
            </a:r>
          </a:p>
          <a:p>
            <a:pPr eaLnBrk="1" hangingPunct="1">
              <a:lnSpc>
                <a:spcPct val="80000"/>
              </a:lnSpc>
            </a:pPr>
            <a:r>
              <a:rPr lang="en-US" altLang="en-US" sz="800" dirty="0" smtClean="0"/>
              <a:t>Our environment is the cause of chemical destabilization of the molecules in the human body. Things like radiation, pollution, herbicides and pesticides, and smoking cause the free radical creation process to speed up in the body, thus causing damage to the body's cells over time. Free radical damage within cells has been linked to many disorders that include cancer, arthritis, Alzheimer's, and diabetes.</a:t>
            </a:r>
          </a:p>
          <a:p>
            <a:pPr eaLnBrk="1" hangingPunct="1">
              <a:lnSpc>
                <a:spcPct val="80000"/>
              </a:lnSpc>
            </a:pPr>
            <a:r>
              <a:rPr lang="en-US" altLang="en-US" sz="800" dirty="0" smtClean="0"/>
              <a:t>Free radicals cause damage to our cell membranes, causing these cells to harden up or breakdown. If the cell wall (membrane) is hardened, it becomes nearly impossible for that cell to get nutrients or perform its natural cellular functions. Free radicals can also cause damage to our RNA and DNA. How Can I fight Free Radicals?</a:t>
            </a:r>
          </a:p>
          <a:p>
            <a:pPr eaLnBrk="1" hangingPunct="1">
              <a:lnSpc>
                <a:spcPct val="80000"/>
              </a:lnSpc>
            </a:pPr>
            <a:r>
              <a:rPr lang="en-US" altLang="en-US" sz="800" dirty="0" smtClean="0"/>
              <a:t>Antioxidants are molecules that are capable of slowing or preventing free radical damage to healthy molecules. Vitamin A, vitamin C, and vitamin E and so on can prevent free radicals from oxidizing your healthy molecules. There are numerous studies that show that antioxidants can slow the aging process and prevent diseases. Be Aware of your environment</a:t>
            </a:r>
          </a:p>
          <a:p>
            <a:pPr eaLnBrk="1" hangingPunct="1">
              <a:lnSpc>
                <a:spcPct val="80000"/>
              </a:lnSpc>
            </a:pPr>
            <a:r>
              <a:rPr lang="en-US" altLang="en-US" sz="800" dirty="0" smtClean="0"/>
              <a:t>Keeping an eye on what you eat is the easiest way to reduce free radical damage. Are you eating meats that come from a toxic environment, or have a diet full of highly synthetic and processed foods? Is your diet lacking in antioxidant rich foods like fruits and vegetables? By sticking to an all-natural (or close enough) diet, you not only get your fill of antioxidant foods, but reduce the amount of processed and unhealthy foods that can cause free radical damage. Antioxidant Supplements</a:t>
            </a:r>
          </a:p>
          <a:p>
            <a:pPr eaLnBrk="1" hangingPunct="1">
              <a:lnSpc>
                <a:spcPct val="80000"/>
              </a:lnSpc>
            </a:pPr>
            <a:r>
              <a:rPr lang="en-US" altLang="en-US" sz="800" dirty="0" smtClean="0"/>
              <a:t>Green tea has been incredibly effective for fighting free radical damage. Whether you take it as a drink, or in the form of a green tea weight loss product, green tea is proven to be an antioxidant rich source. Of course, remember what supplements are! They "supplement" a healthy diet so don't expect them to work as effectively as they can if your diet is poor. Calorie Restriction</a:t>
            </a:r>
          </a:p>
          <a:p>
            <a:pPr eaLnBrk="1" hangingPunct="1">
              <a:lnSpc>
                <a:spcPct val="80000"/>
              </a:lnSpc>
            </a:pPr>
            <a:r>
              <a:rPr lang="en-US" altLang="en-US" sz="800" dirty="0" smtClean="0"/>
              <a:t>Another part of waste is passed off through the skin in the form of watery vapor as perspiration, or sweat. But part of the waste can be gotten rid of only by burning, and what we call burning is another name for combining with oxygen, or to use one word—oxidation;</a:t>
            </a:r>
          </a:p>
          <a:p>
            <a:pPr eaLnBrk="1" hangingPunct="1">
              <a:lnSpc>
                <a:spcPct val="80000"/>
              </a:lnSpc>
            </a:pPr>
            <a:r>
              <a:rPr lang="en-US" altLang="en-US" sz="800" dirty="0" smtClean="0"/>
              <a:t>Moreover, this is precisely the purpose of the carrying of oxygen by the little red blood cells from the lungs to the deeper parts of the body—to burn up, or oxidize, these waste materials which would otherwise poison our cells. When they are burnt, or oxidized, they become almost harmless.</a:t>
            </a:r>
          </a:p>
          <a:p>
            <a:pPr eaLnBrk="1" hangingPunct="1">
              <a:lnSpc>
                <a:spcPct val="80000"/>
              </a:lnSpc>
            </a:pPr>
            <a:r>
              <a:rPr lang="en-US" altLang="en-US" sz="800" dirty="0" smtClean="0"/>
              <a:t>While </a:t>
            </a:r>
            <a:r>
              <a:rPr lang="en-US" altLang="en-US" sz="800" b="1" dirty="0" smtClean="0"/>
              <a:t>oxygen supports our life</a:t>
            </a:r>
            <a:r>
              <a:rPr lang="en-US" altLang="en-US" sz="800" dirty="0" smtClean="0"/>
              <a:t>, and "oxidizes" or "burns" food to create energy and heat for our bodies, certain types of altered oxygen molecules called "Free Radicals" which are ever-present in our bodies, will damage our own cells and even our DNA, causing degeneration and diseases such as cancer. </a:t>
            </a:r>
          </a:p>
          <a:p>
            <a:pPr eaLnBrk="1" hangingPunct="1">
              <a:lnSpc>
                <a:spcPct val="80000"/>
              </a:lnSpc>
            </a:pPr>
            <a:r>
              <a:rPr lang="en-US" altLang="en-US" sz="800" dirty="0" smtClean="0"/>
              <a:t>A "radical" is an atom with an unbalanced electrical charge, and it will seek to steal electrons from other atoms - such as the atoms of our body cells! </a:t>
            </a:r>
          </a:p>
        </p:txBody>
      </p:sp>
    </p:spTree>
    <p:extLst>
      <p:ext uri="{BB962C8B-B14F-4D97-AF65-F5344CB8AC3E}">
        <p14:creationId xmlns:p14="http://schemas.microsoft.com/office/powerpoint/2010/main" val="35557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837AA0-6DC0-4EA6-8A77-F8824B268BEF}" type="slidenum">
              <a:rPr lang="en-US" altLang="en-US" smtClean="0"/>
              <a:pPr eaLnBrk="1" hangingPunct="1"/>
              <a:t>31</a:t>
            </a:fld>
            <a:endParaRPr lang="en-US" altLang="en-US" dirty="0" smtClean="0"/>
          </a:p>
        </p:txBody>
      </p:sp>
    </p:spTree>
    <p:extLst>
      <p:ext uri="{BB962C8B-B14F-4D97-AF65-F5344CB8AC3E}">
        <p14:creationId xmlns:p14="http://schemas.microsoft.com/office/powerpoint/2010/main" val="262447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183580-B367-4EE7-833C-DF0CADF75D42}" type="slidenum">
              <a:rPr lang="en-US" altLang="en-US" smtClean="0"/>
              <a:pPr eaLnBrk="1" hangingPunct="1"/>
              <a:t>32</a:t>
            </a:fld>
            <a:endParaRPr lang="en-US" altLang="en-US" dirty="0" smtClean="0"/>
          </a:p>
        </p:txBody>
      </p:sp>
    </p:spTree>
    <p:extLst>
      <p:ext uri="{BB962C8B-B14F-4D97-AF65-F5344CB8AC3E}">
        <p14:creationId xmlns:p14="http://schemas.microsoft.com/office/powerpoint/2010/main" val="266993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F9F1F-76A6-45FF-8857-A8579841BB49}"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6D5B4-F2BD-46C6-A8B7-EBCF50AB46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566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B6744-C824-4859-9EEC-EE9F6C3FB75E}"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A4958F-A5F2-43BF-A5C6-8B5CF72635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140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72012-F135-4E4F-BD79-465FA046921F}"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CB4C2-9B24-4C8D-8E27-5D1DBFE892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09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2AE936C7-EA5E-4A63-9570-CF829C01F087}"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416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268563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256545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250704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168855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398046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125931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3905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6B9797-FDD7-4DC4-8397-AD626684193F}"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61AD1-4F7F-4E35-A15B-CF49F85BD7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112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852924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47844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4174682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926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3772455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416434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43592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3784503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5326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42B1B-469B-4C41-AEE0-BED7EE95362B}"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F74D-15C1-49C6-A83D-F4DDEEE32B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903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DAA7F-CE5B-42DC-8470-A19D2D3BAB4F}"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0C3B4-AECA-48C5-A59D-72504D6376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28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FDF627-294F-4F94-A8F5-B3AF71C65E2A}"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B18690-D015-41B2-B599-7508903299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00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65132-85EF-4845-8218-8C470288323C}"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EF5867-B7E5-420B-9F57-1416B65B90B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663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F169B-F24C-4EB2-844F-618F7007B626}"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AB8089-BCC1-4450-AA5E-0E222A3B05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662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B6C5D-A97B-4B6F-9BF7-C8148BB67E47}"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98DA3-993F-40CB-9981-B5881EB4BD2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283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49A27-6420-441D-B491-2754A3FF2024}"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B0BA20-C1EF-4DEC-8EE9-EC7898C183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280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2A33F035-4583-4383-A2D0-DE49C0AA1F58}" type="datetimeFigureOut">
              <a:rPr lang="en-US">
                <a:solidFill>
                  <a:prstClr val="black">
                    <a:tint val="75000"/>
                  </a:prstClr>
                </a:solidFill>
              </a:rPr>
              <a:pPr>
                <a:defRPr/>
              </a:pPr>
              <a:t>10/4/2016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842D03E-98CF-4687-8419-6E6E4AEAB0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51029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22ACF1D7-A3BF-4B96-A954-E206ABA2B9BC}" type="datetimeFigureOut">
              <a:rPr lang="en-US" smtClean="0"/>
              <a:pPr/>
              <a:t>10/4/2016</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2AE936C7-EA5E-4A63-9570-CF829C01F087}" type="slidenum">
              <a:rPr lang="en-US" smtClean="0"/>
              <a:pPr/>
              <a:t>‹#›</a:t>
            </a:fld>
            <a:endParaRPr lang="en-US" dirty="0"/>
          </a:p>
        </p:txBody>
      </p:sp>
    </p:spTree>
    <p:extLst>
      <p:ext uri="{BB962C8B-B14F-4D97-AF65-F5344CB8AC3E}">
        <p14:creationId xmlns:p14="http://schemas.microsoft.com/office/powerpoint/2010/main" val="39373746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ideo" Target="https://www.youtube.com/embed/UV9VL0TV7l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ideo" Target="https://www.youtube.com/embed/lEXBxijQRE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p-TF4Co_4hQ"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For Health</a:t>
            </a:r>
            <a:endParaRPr lang="en-US" dirty="0"/>
          </a:p>
        </p:txBody>
      </p:sp>
      <p:sp>
        <p:nvSpPr>
          <p:cNvPr id="3" name="Subtitle 2"/>
          <p:cNvSpPr>
            <a:spLocks noGrp="1"/>
          </p:cNvSpPr>
          <p:nvPr>
            <p:ph type="subTitle" idx="1"/>
          </p:nvPr>
        </p:nvSpPr>
        <p:spPr/>
        <p:txBody>
          <a:bodyPr/>
          <a:lstStyle/>
          <a:p>
            <a:r>
              <a:rPr lang="en-US" dirty="0" smtClean="0"/>
              <a:t>Chapter 10</a:t>
            </a:r>
            <a:endParaRPr lang="en-US" dirty="0"/>
          </a:p>
        </p:txBody>
      </p:sp>
      <p:pic>
        <p:nvPicPr>
          <p:cNvPr id="4" name="Picture 3" descr="junk-food1.jpg"/>
          <p:cNvPicPr>
            <a:picLocks noChangeAspect="1"/>
          </p:cNvPicPr>
          <p:nvPr/>
        </p:nvPicPr>
        <p:blipFill>
          <a:blip r:embed="rId2" cstate="print"/>
          <a:stretch>
            <a:fillRect/>
          </a:stretch>
        </p:blipFill>
        <p:spPr>
          <a:xfrm>
            <a:off x="152400" y="2383679"/>
            <a:ext cx="3048000" cy="2293177"/>
          </a:xfrm>
          <a:prstGeom prst="rect">
            <a:avLst/>
          </a:prstGeom>
        </p:spPr>
      </p:pic>
    </p:spTree>
    <p:extLst>
      <p:ext uri="{BB962C8B-B14F-4D97-AF65-F5344CB8AC3E}">
        <p14:creationId xmlns:p14="http://schemas.microsoft.com/office/powerpoint/2010/main" val="341558292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1"/>
            <a:ext cx="7797662" cy="1066799"/>
          </a:xfrm>
        </p:spPr>
        <p:txBody>
          <a:bodyPr/>
          <a:lstStyle/>
          <a:p>
            <a:r>
              <a:rPr lang="en-US" dirty="0" smtClean="0"/>
              <a:t>Six Nutrients we need</a:t>
            </a:r>
            <a:endParaRPr lang="en-US" dirty="0"/>
          </a:p>
        </p:txBody>
      </p:sp>
      <p:sp>
        <p:nvSpPr>
          <p:cNvPr id="3" name="Content Placeholder 2"/>
          <p:cNvSpPr>
            <a:spLocks noGrp="1"/>
          </p:cNvSpPr>
          <p:nvPr>
            <p:ph sz="quarter" idx="13"/>
          </p:nvPr>
        </p:nvSpPr>
        <p:spPr>
          <a:xfrm>
            <a:off x="514351" y="1066800"/>
            <a:ext cx="7796030" cy="4307785"/>
          </a:xfrm>
        </p:spPr>
        <p:txBody>
          <a:bodyPr>
            <a:normAutofit/>
          </a:bodyPr>
          <a:lstStyle/>
          <a:p>
            <a:r>
              <a:rPr lang="en-US" sz="2400" dirty="0" smtClean="0"/>
              <a:t>Carbohydrates</a:t>
            </a:r>
          </a:p>
          <a:p>
            <a:r>
              <a:rPr lang="en-US" sz="2400" dirty="0" smtClean="0"/>
              <a:t>Proteins</a:t>
            </a:r>
          </a:p>
          <a:p>
            <a:r>
              <a:rPr lang="en-US" sz="2400" dirty="0" smtClean="0"/>
              <a:t>Fats</a:t>
            </a:r>
          </a:p>
          <a:p>
            <a:r>
              <a:rPr lang="en-US" sz="2400" dirty="0" smtClean="0"/>
              <a:t>Vitamins</a:t>
            </a:r>
          </a:p>
          <a:p>
            <a:r>
              <a:rPr lang="en-US" sz="2400" dirty="0" smtClean="0"/>
              <a:t>Minerals</a:t>
            </a:r>
          </a:p>
          <a:p>
            <a:r>
              <a:rPr lang="en-US" sz="2400" dirty="0" smtClean="0"/>
              <a:t>Water</a:t>
            </a:r>
            <a:endParaRPr lang="en-US" sz="2400" dirty="0"/>
          </a:p>
        </p:txBody>
      </p:sp>
      <p:pic>
        <p:nvPicPr>
          <p:cNvPr id="4" name="Picture 3" descr="steak.jpg"/>
          <p:cNvPicPr>
            <a:picLocks noChangeAspect="1"/>
          </p:cNvPicPr>
          <p:nvPr/>
        </p:nvPicPr>
        <p:blipFill>
          <a:blip r:embed="rId2" cstate="print"/>
          <a:stretch>
            <a:fillRect/>
          </a:stretch>
        </p:blipFill>
        <p:spPr>
          <a:xfrm>
            <a:off x="4114800" y="1920530"/>
            <a:ext cx="3619500" cy="2752725"/>
          </a:xfrm>
          <a:prstGeom prst="rect">
            <a:avLst/>
          </a:prstGeom>
        </p:spPr>
      </p:pic>
    </p:spTree>
    <p:extLst>
      <p:ext uri="{BB962C8B-B14F-4D97-AF65-F5344CB8AC3E}">
        <p14:creationId xmlns:p14="http://schemas.microsoft.com/office/powerpoint/2010/main" val="703040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33083"/>
            <a:ext cx="7797662" cy="1138517"/>
          </a:xfrm>
        </p:spPr>
        <p:txBody>
          <a:bodyPr/>
          <a:lstStyle/>
          <a:p>
            <a:r>
              <a:rPr lang="en-US" dirty="0" smtClean="0"/>
              <a:t>Carbs</a:t>
            </a:r>
            <a:br>
              <a:rPr lang="en-US" dirty="0" smtClean="0"/>
            </a:br>
            <a:endParaRPr lang="en-US" dirty="0"/>
          </a:p>
        </p:txBody>
      </p:sp>
      <p:sp>
        <p:nvSpPr>
          <p:cNvPr id="3" name="Content Placeholder 2"/>
          <p:cNvSpPr>
            <a:spLocks noGrp="1"/>
          </p:cNvSpPr>
          <p:nvPr>
            <p:ph sz="quarter" idx="13"/>
          </p:nvPr>
        </p:nvSpPr>
        <p:spPr>
          <a:xfrm>
            <a:off x="514351" y="990600"/>
            <a:ext cx="7796030" cy="4383985"/>
          </a:xfrm>
        </p:spPr>
        <p:txBody>
          <a:bodyPr>
            <a:noAutofit/>
          </a:bodyPr>
          <a:lstStyle/>
          <a:p>
            <a:r>
              <a:rPr lang="en-US" dirty="0" smtClean="0"/>
              <a:t>Used as a source of </a:t>
            </a:r>
            <a:r>
              <a:rPr lang="en-US" dirty="0" smtClean="0">
                <a:solidFill>
                  <a:srgbClr val="FF0000"/>
                </a:solidFill>
              </a:rPr>
              <a:t>energy</a:t>
            </a:r>
          </a:p>
          <a:p>
            <a:r>
              <a:rPr lang="en-US" dirty="0" smtClean="0"/>
              <a:t>45 to 65% of your daily calories</a:t>
            </a:r>
          </a:p>
          <a:p>
            <a:r>
              <a:rPr lang="en-US" dirty="0" smtClean="0">
                <a:solidFill>
                  <a:srgbClr val="FF0000"/>
                </a:solidFill>
              </a:rPr>
              <a:t>Found in: grains/products, fruits, vegetables</a:t>
            </a:r>
          </a:p>
          <a:p>
            <a:r>
              <a:rPr lang="en-US" dirty="0" smtClean="0"/>
              <a:t>Three types:</a:t>
            </a:r>
          </a:p>
          <a:p>
            <a:pPr marL="64008" indent="0">
              <a:buNone/>
            </a:pPr>
            <a:r>
              <a:rPr lang="en-US" dirty="0"/>
              <a:t>	</a:t>
            </a:r>
            <a:r>
              <a:rPr lang="en-US" dirty="0" smtClean="0">
                <a:solidFill>
                  <a:srgbClr val="C00000"/>
                </a:solidFill>
              </a:rPr>
              <a:t>Simple</a:t>
            </a:r>
            <a:r>
              <a:rPr lang="en-US" dirty="0" smtClean="0"/>
              <a:t>-sugars found in fruits, dairy, sugar, candy, honey, and 	soda</a:t>
            </a:r>
          </a:p>
          <a:p>
            <a:pPr marL="64008" indent="0">
              <a:buNone/>
            </a:pPr>
            <a:r>
              <a:rPr lang="en-US" dirty="0"/>
              <a:t>	</a:t>
            </a:r>
            <a:r>
              <a:rPr lang="en-US" dirty="0" smtClean="0">
                <a:solidFill>
                  <a:srgbClr val="C00000"/>
                </a:solidFill>
              </a:rPr>
              <a:t>Complex</a:t>
            </a:r>
            <a:r>
              <a:rPr lang="en-US" dirty="0" smtClean="0"/>
              <a:t>-starches in grains, grain products, (breads/pasta) 	beans, and root vegetables</a:t>
            </a:r>
          </a:p>
          <a:p>
            <a:pPr marL="64008" indent="0">
              <a:buNone/>
            </a:pPr>
            <a:r>
              <a:rPr lang="en-US" dirty="0"/>
              <a:t>	</a:t>
            </a:r>
            <a:r>
              <a:rPr lang="en-US" dirty="0" smtClean="0">
                <a:solidFill>
                  <a:srgbClr val="C00000"/>
                </a:solidFill>
              </a:rPr>
              <a:t>Fiber</a:t>
            </a:r>
            <a:r>
              <a:rPr lang="en-US" dirty="0" smtClean="0"/>
              <a:t>-tough complex carb that your body cannot digest</a:t>
            </a:r>
            <a:endParaRPr lang="en-US" dirty="0"/>
          </a:p>
        </p:txBody>
      </p:sp>
      <p:pic>
        <p:nvPicPr>
          <p:cNvPr id="4" name="Picture 3" descr="complexcarbs.jpg"/>
          <p:cNvPicPr>
            <a:picLocks noChangeAspect="1"/>
          </p:cNvPicPr>
          <p:nvPr/>
        </p:nvPicPr>
        <p:blipFill>
          <a:blip r:embed="rId2" cstate="print"/>
          <a:stretch>
            <a:fillRect/>
          </a:stretch>
        </p:blipFill>
        <p:spPr>
          <a:xfrm>
            <a:off x="5867400" y="233083"/>
            <a:ext cx="2571750" cy="2057400"/>
          </a:xfrm>
          <a:prstGeom prst="rect">
            <a:avLst/>
          </a:prstGeom>
        </p:spPr>
      </p:pic>
    </p:spTree>
    <p:extLst>
      <p:ext uri="{BB962C8B-B14F-4D97-AF65-F5344CB8AC3E}">
        <p14:creationId xmlns:p14="http://schemas.microsoft.com/office/powerpoint/2010/main" val="3703861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2000"/>
                                        <p:tgtEl>
                                          <p:spTgt spid="3">
                                            <p:txEl>
                                              <p:pRg st="3" end="3"/>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4)">
                                      <p:cBhvr>
                                        <p:cTn id="20" dur="2000"/>
                                        <p:tgtEl>
                                          <p:spTgt spid="3">
                                            <p:txEl>
                                              <p:pRg st="4" end="4"/>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4)">
                                      <p:cBhvr>
                                        <p:cTn id="23" dur="2000"/>
                                        <p:tgtEl>
                                          <p:spTgt spid="3">
                                            <p:txEl>
                                              <p:pRg st="5" end="5"/>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heel(4)">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81001"/>
            <a:ext cx="7797662" cy="914399"/>
          </a:xfrm>
        </p:spPr>
        <p:txBody>
          <a:bodyPr/>
          <a:lstStyle/>
          <a:p>
            <a:r>
              <a:rPr lang="en-US" dirty="0" smtClean="0"/>
              <a:t>Hidden Sugar</a:t>
            </a:r>
            <a:endParaRPr lang="en-US" dirty="0"/>
          </a:p>
        </p:txBody>
      </p:sp>
      <p:sp>
        <p:nvSpPr>
          <p:cNvPr id="3" name="Content Placeholder 2"/>
          <p:cNvSpPr>
            <a:spLocks noGrp="1"/>
          </p:cNvSpPr>
          <p:nvPr>
            <p:ph sz="quarter" idx="13"/>
          </p:nvPr>
        </p:nvSpPr>
        <p:spPr>
          <a:xfrm>
            <a:off x="514351" y="1143001"/>
            <a:ext cx="7796030" cy="2362200"/>
          </a:xfrm>
        </p:spPr>
        <p:txBody>
          <a:bodyPr>
            <a:noAutofit/>
          </a:bodyPr>
          <a:lstStyle/>
          <a:p>
            <a:r>
              <a:rPr lang="en-US" sz="2400" dirty="0" smtClean="0"/>
              <a:t>Sugar is a carb</a:t>
            </a:r>
          </a:p>
          <a:p>
            <a:r>
              <a:rPr lang="en-US" sz="2400" dirty="0" smtClean="0"/>
              <a:t>Sugar provides us with “empty calories”</a:t>
            </a:r>
          </a:p>
          <a:p>
            <a:r>
              <a:rPr lang="en-US" sz="2400" dirty="0" smtClean="0"/>
              <a:t>If you don’t burn off the carbs they are </a:t>
            </a:r>
            <a:r>
              <a:rPr lang="en-US" sz="2400" dirty="0" smtClean="0">
                <a:solidFill>
                  <a:srgbClr val="C00000"/>
                </a:solidFill>
              </a:rPr>
              <a:t>stored as fat </a:t>
            </a:r>
            <a:r>
              <a:rPr lang="en-US" sz="2400" dirty="0" smtClean="0"/>
              <a:t>on your body</a:t>
            </a:r>
          </a:p>
          <a:p>
            <a:endParaRPr lang="en-US" sz="2400" dirty="0" smtClean="0"/>
          </a:p>
        </p:txBody>
      </p:sp>
      <p:pic>
        <p:nvPicPr>
          <p:cNvPr id="5" name="UV9VL0TV7lU"/>
          <p:cNvPicPr>
            <a:picLocks noRot="1" noChangeAspect="1"/>
          </p:cNvPicPr>
          <p:nvPr>
            <a:videoFile r:link="rId1"/>
          </p:nvPr>
        </p:nvPicPr>
        <p:blipFill>
          <a:blip r:embed="rId3"/>
          <a:stretch>
            <a:fillRect/>
          </a:stretch>
        </p:blipFill>
        <p:spPr>
          <a:xfrm>
            <a:off x="2286000" y="2667000"/>
            <a:ext cx="6172200" cy="3048000"/>
          </a:xfrm>
          <a:prstGeom prst="rect">
            <a:avLst/>
          </a:prstGeom>
        </p:spPr>
      </p:pic>
    </p:spTree>
    <p:extLst>
      <p:ext uri="{BB962C8B-B14F-4D97-AF65-F5344CB8AC3E}">
        <p14:creationId xmlns:p14="http://schemas.microsoft.com/office/powerpoint/2010/main" val="3175516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
            <a:ext cx="7797662" cy="838199"/>
          </a:xfrm>
        </p:spPr>
        <p:txBody>
          <a:bodyPr/>
          <a:lstStyle/>
          <a:p>
            <a:r>
              <a:rPr lang="en-US" dirty="0" smtClean="0"/>
              <a:t>Sugar and your brain</a:t>
            </a:r>
            <a:endParaRPr lang="en-US" dirty="0"/>
          </a:p>
        </p:txBody>
      </p:sp>
      <p:pic>
        <p:nvPicPr>
          <p:cNvPr id="4" name="lEXBxijQREo"/>
          <p:cNvPicPr>
            <a:picLocks noGrp="1" noRot="1" noChangeAspect="1"/>
          </p:cNvPicPr>
          <p:nvPr>
            <p:ph sz="quarter" idx="13"/>
            <a:videoFile r:link="rId1"/>
          </p:nvPr>
        </p:nvPicPr>
        <p:blipFill>
          <a:blip r:embed="rId3"/>
          <a:stretch>
            <a:fillRect/>
          </a:stretch>
        </p:blipFill>
        <p:spPr>
          <a:xfrm>
            <a:off x="103716" y="762000"/>
            <a:ext cx="8506884" cy="4724400"/>
          </a:xfrm>
          <a:prstGeom prst="rect">
            <a:avLst/>
          </a:prstGeom>
        </p:spPr>
      </p:pic>
    </p:spTree>
    <p:extLst>
      <p:ext uri="{BB962C8B-B14F-4D97-AF65-F5344CB8AC3E}">
        <p14:creationId xmlns:p14="http://schemas.microsoft.com/office/powerpoint/2010/main" val="4249789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altLang="en-US" sz="4000" dirty="0" smtClean="0"/>
              <a:t>What kind of breakfast </a:t>
            </a:r>
            <a:br>
              <a:rPr lang="en-US" altLang="en-US" sz="4000" dirty="0" smtClean="0"/>
            </a:br>
            <a:r>
              <a:rPr lang="en-US" altLang="en-US" sz="4000" dirty="0" smtClean="0"/>
              <a:t>do you eat?</a:t>
            </a:r>
          </a:p>
        </p:txBody>
      </p:sp>
      <p:sp>
        <p:nvSpPr>
          <p:cNvPr id="44035" name="Rectangle 3"/>
          <p:cNvSpPr>
            <a:spLocks noGrp="1"/>
          </p:cNvSpPr>
          <p:nvPr>
            <p:ph sz="quarter" idx="13"/>
          </p:nvPr>
        </p:nvSpPr>
        <p:spPr>
          <a:xfrm>
            <a:off x="609600" y="2332038"/>
            <a:ext cx="8229600" cy="4525962"/>
          </a:xfrm>
        </p:spPr>
        <p:txBody>
          <a:bodyPr/>
          <a:lstStyle/>
          <a:p>
            <a:r>
              <a:rPr lang="en-US" altLang="en-US" dirty="0" smtClean="0"/>
              <a:t>Are you hungry during 1</a:t>
            </a:r>
            <a:r>
              <a:rPr lang="en-US" altLang="en-US" baseline="30000" dirty="0" smtClean="0"/>
              <a:t>st</a:t>
            </a:r>
            <a:r>
              <a:rPr lang="en-US" altLang="en-US" dirty="0" smtClean="0"/>
              <a:t> period?</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67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1"/>
            <a:ext cx="7797662" cy="838199"/>
          </a:xfrm>
        </p:spPr>
        <p:txBody>
          <a:bodyPr/>
          <a:lstStyle/>
          <a:p>
            <a:pPr algn="ctr"/>
            <a:r>
              <a:rPr lang="en-US" dirty="0" smtClean="0"/>
              <a:t>Simple carbs</a:t>
            </a:r>
            <a:endParaRPr lang="en-US" dirty="0"/>
          </a:p>
        </p:txBody>
      </p:sp>
      <p:pic>
        <p:nvPicPr>
          <p:cNvPr id="7" name="Picture 6"/>
          <p:cNvPicPr>
            <a:picLocks noChangeAspect="1"/>
          </p:cNvPicPr>
          <p:nvPr/>
        </p:nvPicPr>
        <p:blipFill>
          <a:blip r:embed="rId2"/>
          <a:stretch>
            <a:fillRect/>
          </a:stretch>
        </p:blipFill>
        <p:spPr>
          <a:xfrm>
            <a:off x="1326266" y="914400"/>
            <a:ext cx="6172200" cy="4629151"/>
          </a:xfrm>
          <a:prstGeom prst="rect">
            <a:avLst/>
          </a:prstGeom>
        </p:spPr>
      </p:pic>
      <p:sp>
        <p:nvSpPr>
          <p:cNvPr id="8" name="Content Placeholder 7"/>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3764342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4801"/>
            <a:ext cx="7797662" cy="1066799"/>
          </a:xfrm>
        </p:spPr>
        <p:txBody>
          <a:bodyPr/>
          <a:lstStyle/>
          <a:p>
            <a:pPr algn="ctr"/>
            <a:r>
              <a:rPr lang="en-US" dirty="0" smtClean="0"/>
              <a:t>Complex carbs</a:t>
            </a:r>
            <a:endParaRPr lang="en-US" dirty="0"/>
          </a:p>
        </p:txBody>
      </p:sp>
      <p:pic>
        <p:nvPicPr>
          <p:cNvPr id="4" name="Content Placeholder 3"/>
          <p:cNvPicPr>
            <a:picLocks noGrp="1" noChangeAspect="1"/>
          </p:cNvPicPr>
          <p:nvPr>
            <p:ph sz="quarter" idx="13"/>
          </p:nvPr>
        </p:nvPicPr>
        <p:blipFill>
          <a:blip r:embed="rId2"/>
          <a:stretch>
            <a:fillRect/>
          </a:stretch>
        </p:blipFill>
        <p:spPr>
          <a:xfrm>
            <a:off x="609600" y="1143000"/>
            <a:ext cx="3733799" cy="2088042"/>
          </a:xfrm>
          <a:prstGeom prst="rect">
            <a:avLst/>
          </a:prstGeom>
        </p:spPr>
      </p:pic>
      <p:pic>
        <p:nvPicPr>
          <p:cNvPr id="5" name="Picture 4"/>
          <p:cNvPicPr>
            <a:picLocks noChangeAspect="1"/>
          </p:cNvPicPr>
          <p:nvPr/>
        </p:nvPicPr>
        <p:blipFill>
          <a:blip r:embed="rId3"/>
          <a:stretch>
            <a:fillRect/>
          </a:stretch>
        </p:blipFill>
        <p:spPr>
          <a:xfrm>
            <a:off x="4343399" y="1143000"/>
            <a:ext cx="3968614" cy="2088042"/>
          </a:xfrm>
          <a:prstGeom prst="rect">
            <a:avLst/>
          </a:prstGeom>
        </p:spPr>
      </p:pic>
      <p:pic>
        <p:nvPicPr>
          <p:cNvPr id="7" name="Picture 6"/>
          <p:cNvPicPr>
            <a:picLocks noChangeAspect="1"/>
          </p:cNvPicPr>
          <p:nvPr/>
        </p:nvPicPr>
        <p:blipFill>
          <a:blip r:embed="rId4"/>
          <a:stretch>
            <a:fillRect/>
          </a:stretch>
        </p:blipFill>
        <p:spPr>
          <a:xfrm>
            <a:off x="4343400" y="3243483"/>
            <a:ext cx="3968614" cy="2511770"/>
          </a:xfrm>
          <a:prstGeom prst="rect">
            <a:avLst/>
          </a:prstGeom>
        </p:spPr>
      </p:pic>
      <p:pic>
        <p:nvPicPr>
          <p:cNvPr id="8" name="Picture 7"/>
          <p:cNvPicPr>
            <a:picLocks noChangeAspect="1"/>
          </p:cNvPicPr>
          <p:nvPr/>
        </p:nvPicPr>
        <p:blipFill>
          <a:blip r:embed="rId5"/>
          <a:stretch>
            <a:fillRect/>
          </a:stretch>
        </p:blipFill>
        <p:spPr>
          <a:xfrm>
            <a:off x="514351" y="3243484"/>
            <a:ext cx="3829048" cy="2511770"/>
          </a:xfrm>
          <a:prstGeom prst="rect">
            <a:avLst/>
          </a:prstGeom>
        </p:spPr>
      </p:pic>
    </p:spTree>
    <p:extLst>
      <p:ext uri="{BB962C8B-B14F-4D97-AF65-F5344CB8AC3E}">
        <p14:creationId xmlns:p14="http://schemas.microsoft.com/office/powerpoint/2010/main" val="2622571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76201"/>
            <a:ext cx="7797662" cy="761999"/>
          </a:xfrm>
        </p:spPr>
        <p:txBody>
          <a:bodyPr/>
          <a:lstStyle/>
          <a:p>
            <a:pPr algn="ctr"/>
            <a:r>
              <a:rPr lang="en-US" dirty="0"/>
              <a:t>Protein</a:t>
            </a:r>
          </a:p>
        </p:txBody>
      </p:sp>
      <p:sp>
        <p:nvSpPr>
          <p:cNvPr id="3" name="Content Placeholder 2"/>
          <p:cNvSpPr>
            <a:spLocks noGrp="1"/>
          </p:cNvSpPr>
          <p:nvPr>
            <p:ph sz="quarter" idx="13"/>
          </p:nvPr>
        </p:nvSpPr>
        <p:spPr>
          <a:xfrm>
            <a:off x="152400" y="838200"/>
            <a:ext cx="8534400" cy="4724400"/>
          </a:xfrm>
        </p:spPr>
        <p:txBody>
          <a:bodyPr>
            <a:normAutofit fontScale="77500" lnSpcReduction="20000"/>
          </a:bodyPr>
          <a:lstStyle/>
          <a:p>
            <a:r>
              <a:rPr lang="en-US" altLang="en-US" sz="2600" dirty="0"/>
              <a:t>Amino Acids are the building blocks of protein</a:t>
            </a:r>
            <a:r>
              <a:rPr lang="en-US" altLang="en-US" sz="2600" dirty="0" smtClean="0"/>
              <a:t>.  They </a:t>
            </a:r>
            <a:r>
              <a:rPr lang="en-US" altLang="en-US" sz="2600" dirty="0"/>
              <a:t>Make up the muscles, tendons, organs, nails, and hair. </a:t>
            </a:r>
            <a:r>
              <a:rPr lang="en-US" altLang="en-US" sz="2600" dirty="0" smtClean="0"/>
              <a:t> </a:t>
            </a:r>
          </a:p>
          <a:p>
            <a:r>
              <a:rPr lang="en-US" altLang="en-US" sz="2600" dirty="0" smtClean="0"/>
              <a:t> </a:t>
            </a:r>
            <a:r>
              <a:rPr lang="en-US" altLang="en-US" sz="2600" dirty="0" smtClean="0">
                <a:solidFill>
                  <a:srgbClr val="FF0000"/>
                </a:solidFill>
              </a:rPr>
              <a:t>Used for growth and repair-there are 22 amino acids</a:t>
            </a:r>
          </a:p>
          <a:p>
            <a:r>
              <a:rPr lang="en-US" altLang="en-US" sz="2600" dirty="0">
                <a:solidFill>
                  <a:srgbClr val="FF0000"/>
                </a:solidFill>
              </a:rPr>
              <a:t>Found in meat, nuts, dairy, legumes</a:t>
            </a:r>
          </a:p>
          <a:p>
            <a:pPr marL="0" indent="0">
              <a:buNone/>
            </a:pPr>
            <a:endParaRPr lang="en-US" altLang="en-US" sz="2600" dirty="0">
              <a:solidFill>
                <a:srgbClr val="FF0000"/>
              </a:solidFill>
            </a:endParaRPr>
          </a:p>
          <a:p>
            <a:pPr marL="457200" lvl="1" indent="0">
              <a:buNone/>
            </a:pPr>
            <a:r>
              <a:rPr lang="en-US" altLang="en-US" sz="2600" dirty="0" smtClean="0"/>
              <a:t>A-  </a:t>
            </a:r>
            <a:r>
              <a:rPr lang="en-US" altLang="en-US" sz="2600" dirty="0" smtClean="0">
                <a:solidFill>
                  <a:srgbClr val="FF0000"/>
                </a:solidFill>
              </a:rPr>
              <a:t>Essential </a:t>
            </a:r>
            <a:r>
              <a:rPr lang="en-US" altLang="en-US" sz="2600" dirty="0">
                <a:solidFill>
                  <a:srgbClr val="FF0000"/>
                </a:solidFill>
              </a:rPr>
              <a:t>amino acids </a:t>
            </a:r>
            <a:r>
              <a:rPr lang="en-US" altLang="en-US" sz="2600" dirty="0"/>
              <a:t>are  the </a:t>
            </a:r>
            <a:r>
              <a:rPr lang="en-US" altLang="en-US" sz="2600" dirty="0">
                <a:solidFill>
                  <a:srgbClr val="FF0000"/>
                </a:solidFill>
              </a:rPr>
              <a:t>9</a:t>
            </a:r>
            <a:r>
              <a:rPr lang="en-US" altLang="en-US" sz="2600" dirty="0"/>
              <a:t> amino acids the body </a:t>
            </a:r>
            <a:r>
              <a:rPr lang="en-US" altLang="en-US" sz="2600" dirty="0">
                <a:solidFill>
                  <a:srgbClr val="FF0000"/>
                </a:solidFill>
              </a:rPr>
              <a:t>CAN’T produce. </a:t>
            </a:r>
          </a:p>
          <a:p>
            <a:pPr marL="457200" lvl="1" indent="0">
              <a:buNone/>
            </a:pPr>
            <a:r>
              <a:rPr lang="en-US" altLang="en-US" sz="2600" dirty="0" smtClean="0"/>
              <a:t>B-  </a:t>
            </a:r>
            <a:r>
              <a:rPr lang="en-US" altLang="en-US" sz="2600" dirty="0" smtClean="0">
                <a:solidFill>
                  <a:srgbClr val="FF0000"/>
                </a:solidFill>
              </a:rPr>
              <a:t>Nonessential</a:t>
            </a:r>
            <a:r>
              <a:rPr lang="en-US" altLang="en-US" sz="2600" dirty="0" smtClean="0"/>
              <a:t> </a:t>
            </a:r>
            <a:r>
              <a:rPr lang="en-US" altLang="en-US" sz="2600" dirty="0"/>
              <a:t>body </a:t>
            </a:r>
            <a:r>
              <a:rPr lang="en-US" altLang="en-US" sz="2600" dirty="0">
                <a:solidFill>
                  <a:srgbClr val="FF0000"/>
                </a:solidFill>
              </a:rPr>
              <a:t>CAN produce</a:t>
            </a:r>
            <a:r>
              <a:rPr lang="en-US" altLang="en-US" sz="2600" dirty="0" smtClean="0"/>
              <a:t>.</a:t>
            </a:r>
          </a:p>
          <a:p>
            <a:pPr marL="457200" lvl="1" indent="0">
              <a:buNone/>
            </a:pPr>
            <a:r>
              <a:rPr lang="en-US" altLang="en-US" sz="2600" dirty="0" smtClean="0"/>
              <a:t>C-  Complete </a:t>
            </a:r>
            <a:r>
              <a:rPr lang="en-US" altLang="en-US" sz="2600" dirty="0"/>
              <a:t>protein- contain all essential AA. Animal products</a:t>
            </a:r>
          </a:p>
          <a:p>
            <a:pPr marL="457200" lvl="1" indent="0">
              <a:buNone/>
            </a:pPr>
            <a:r>
              <a:rPr lang="en-US" altLang="en-US" sz="2600" dirty="0" smtClean="0"/>
              <a:t>D-  Incomplete </a:t>
            </a:r>
            <a:r>
              <a:rPr lang="en-US" altLang="en-US" sz="2600" dirty="0"/>
              <a:t>protein-contains 8 or less of the essential AA. </a:t>
            </a:r>
            <a:r>
              <a:rPr lang="en-US" altLang="en-US" sz="2600" dirty="0" smtClean="0"/>
              <a:t>  Plant    products</a:t>
            </a:r>
            <a:endParaRPr lang="en-US" altLang="en-US" sz="2600" dirty="0"/>
          </a:p>
          <a:p>
            <a:r>
              <a:rPr lang="en-US" altLang="en-US" sz="2600" dirty="0"/>
              <a:t>10-15 % of </a:t>
            </a:r>
            <a:r>
              <a:rPr lang="en-US" altLang="en-US" sz="2600" dirty="0" smtClean="0"/>
              <a:t>diet  </a:t>
            </a:r>
            <a:endParaRPr lang="en-US" altLang="en-US" sz="2600" dirty="0"/>
          </a:p>
          <a:p>
            <a:pPr marL="0" indent="0">
              <a:buNone/>
            </a:pPr>
            <a:endParaRPr lang="en-US" dirty="0"/>
          </a:p>
        </p:txBody>
      </p:sp>
      <p:pic>
        <p:nvPicPr>
          <p:cNvPr id="4" name="Picture 3"/>
          <p:cNvPicPr>
            <a:picLocks noChangeAspect="1"/>
          </p:cNvPicPr>
          <p:nvPr/>
        </p:nvPicPr>
        <p:blipFill>
          <a:blip r:embed="rId2"/>
          <a:stretch>
            <a:fillRect/>
          </a:stretch>
        </p:blipFill>
        <p:spPr>
          <a:xfrm>
            <a:off x="4876801" y="4419601"/>
            <a:ext cx="2666999" cy="1811646"/>
          </a:xfrm>
          <a:prstGeom prst="rect">
            <a:avLst/>
          </a:prstGeom>
        </p:spPr>
      </p:pic>
    </p:spTree>
    <p:extLst>
      <p:ext uri="{BB962C8B-B14F-4D97-AF65-F5344CB8AC3E}">
        <p14:creationId xmlns:p14="http://schemas.microsoft.com/office/powerpoint/2010/main" val="3048157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1"/>
            <a:ext cx="7797662" cy="761999"/>
          </a:xfrm>
        </p:spPr>
        <p:txBody>
          <a:bodyPr/>
          <a:lstStyle/>
          <a:p>
            <a:r>
              <a:rPr lang="en-US" dirty="0" smtClean="0"/>
              <a:t>Fats</a:t>
            </a:r>
            <a:endParaRPr lang="en-US" dirty="0"/>
          </a:p>
        </p:txBody>
      </p:sp>
      <p:sp>
        <p:nvSpPr>
          <p:cNvPr id="3" name="Content Placeholder 2"/>
          <p:cNvSpPr>
            <a:spLocks noGrp="1"/>
          </p:cNvSpPr>
          <p:nvPr>
            <p:ph sz="quarter" idx="13"/>
          </p:nvPr>
        </p:nvSpPr>
        <p:spPr>
          <a:xfrm>
            <a:off x="0" y="1371600"/>
            <a:ext cx="8310381" cy="4267200"/>
          </a:xfrm>
        </p:spPr>
        <p:txBody>
          <a:bodyPr>
            <a:normAutofit fontScale="92500" lnSpcReduction="20000"/>
          </a:bodyPr>
          <a:lstStyle/>
          <a:p>
            <a:r>
              <a:rPr lang="en-US" sz="2400" dirty="0" smtClean="0"/>
              <a:t>You need </a:t>
            </a:r>
            <a:r>
              <a:rPr lang="en-US" sz="2400" dirty="0" smtClean="0">
                <a:solidFill>
                  <a:srgbClr val="FF0000"/>
                </a:solidFill>
              </a:rPr>
              <a:t>some fat to function </a:t>
            </a:r>
            <a:r>
              <a:rPr lang="en-US" sz="2400" dirty="0" smtClean="0"/>
              <a:t>properly</a:t>
            </a:r>
          </a:p>
          <a:p>
            <a:r>
              <a:rPr lang="en-US" sz="2400" dirty="0" smtClean="0"/>
              <a:t>Fats are </a:t>
            </a:r>
            <a:r>
              <a:rPr lang="en-US" sz="2400" dirty="0" smtClean="0">
                <a:solidFill>
                  <a:srgbClr val="FF0000"/>
                </a:solidFill>
              </a:rPr>
              <a:t>used for energy</a:t>
            </a:r>
            <a:r>
              <a:rPr lang="en-US" sz="2400" dirty="0" smtClean="0"/>
              <a:t>, but only after you have used all your carb energy</a:t>
            </a:r>
          </a:p>
          <a:p>
            <a:r>
              <a:rPr lang="en-US" sz="2400" dirty="0" smtClean="0"/>
              <a:t>Types of Fats:</a:t>
            </a:r>
          </a:p>
          <a:p>
            <a:pPr marL="457200" lvl="1" indent="0">
              <a:buNone/>
            </a:pPr>
            <a:r>
              <a:rPr lang="en-US" sz="2400" dirty="0" smtClean="0">
                <a:solidFill>
                  <a:srgbClr val="C00000"/>
                </a:solidFill>
              </a:rPr>
              <a:t>Unsaturated</a:t>
            </a:r>
            <a:r>
              <a:rPr lang="en-US" sz="2400" dirty="0" smtClean="0"/>
              <a:t>- vegetable oils, nuts, seeds.  May help to lower HD in moderate amounts</a:t>
            </a:r>
          </a:p>
          <a:p>
            <a:pPr marL="457200" lvl="1" indent="0">
              <a:buNone/>
            </a:pPr>
            <a:r>
              <a:rPr lang="en-US" sz="2400" dirty="0" smtClean="0">
                <a:solidFill>
                  <a:srgbClr val="C00000"/>
                </a:solidFill>
              </a:rPr>
              <a:t>Saturated</a:t>
            </a:r>
            <a:r>
              <a:rPr lang="en-US" sz="2400" dirty="0" smtClean="0"/>
              <a:t>- Meat, dairy, palm, coconut.  Too much of these increases risk of HD</a:t>
            </a:r>
          </a:p>
          <a:p>
            <a:pPr marL="457200" lvl="1" indent="0">
              <a:buNone/>
            </a:pPr>
            <a:r>
              <a:rPr lang="en-US" sz="2400" dirty="0" smtClean="0">
                <a:solidFill>
                  <a:srgbClr val="C00000"/>
                </a:solidFill>
              </a:rPr>
              <a:t>Trans fats- </a:t>
            </a:r>
            <a:r>
              <a:rPr lang="en-US" sz="2400" dirty="0" smtClean="0"/>
              <a:t>Margarine, snack foods packaged baked goods.  Increases cholesterol which increases chance of HD.  This is the </a:t>
            </a:r>
            <a:r>
              <a:rPr lang="en-US" sz="2400" dirty="0" smtClean="0">
                <a:solidFill>
                  <a:srgbClr val="C00000"/>
                </a:solidFill>
              </a:rPr>
              <a:t>worst</a:t>
            </a:r>
            <a:r>
              <a:rPr lang="en-US" sz="2400" dirty="0" smtClean="0"/>
              <a:t> form of fat!!!</a:t>
            </a:r>
          </a:p>
          <a:p>
            <a:pPr lvl="1">
              <a:buNone/>
            </a:pPr>
            <a:endParaRPr lang="en-US" dirty="0" smtClean="0"/>
          </a:p>
        </p:txBody>
      </p:sp>
      <p:pic>
        <p:nvPicPr>
          <p:cNvPr id="4" name="Picture 3" descr="fats.jpg"/>
          <p:cNvPicPr>
            <a:picLocks noChangeAspect="1"/>
          </p:cNvPicPr>
          <p:nvPr/>
        </p:nvPicPr>
        <p:blipFill>
          <a:blip r:embed="rId2" cstate="print"/>
          <a:stretch>
            <a:fillRect/>
          </a:stretch>
        </p:blipFill>
        <p:spPr>
          <a:xfrm>
            <a:off x="5443550" y="0"/>
            <a:ext cx="2857500"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1"/>
            <a:ext cx="7797662" cy="838199"/>
          </a:xfrm>
        </p:spPr>
        <p:txBody>
          <a:bodyPr/>
          <a:lstStyle/>
          <a:p>
            <a:r>
              <a:rPr lang="en-US" dirty="0" smtClean="0"/>
              <a:t>Fat……..</a:t>
            </a:r>
            <a:endParaRPr lang="en-US" dirty="0"/>
          </a:p>
        </p:txBody>
      </p:sp>
      <p:sp>
        <p:nvSpPr>
          <p:cNvPr id="3" name="Content Placeholder 2"/>
          <p:cNvSpPr>
            <a:spLocks noGrp="1"/>
          </p:cNvSpPr>
          <p:nvPr>
            <p:ph sz="quarter" idx="13"/>
          </p:nvPr>
        </p:nvSpPr>
        <p:spPr>
          <a:xfrm>
            <a:off x="514351" y="914400"/>
            <a:ext cx="7796030" cy="4648200"/>
          </a:xfrm>
        </p:spPr>
        <p:txBody>
          <a:bodyPr>
            <a:normAutofit/>
          </a:bodyPr>
          <a:lstStyle/>
          <a:p>
            <a:r>
              <a:rPr lang="en-US" dirty="0" smtClean="0"/>
              <a:t>Calories from fat that your body doesn’t use are stored as fat</a:t>
            </a:r>
          </a:p>
          <a:p>
            <a:r>
              <a:rPr lang="en-US" dirty="0" smtClean="0"/>
              <a:t>Too much fat = disease</a:t>
            </a:r>
          </a:p>
          <a:p>
            <a:r>
              <a:rPr lang="en-US" dirty="0" smtClean="0"/>
              <a:t>Too much saturated fat = high cholesterol levels</a:t>
            </a:r>
          </a:p>
          <a:p>
            <a:r>
              <a:rPr lang="en-US" dirty="0" smtClean="0"/>
              <a:t>Less than </a:t>
            </a:r>
            <a:r>
              <a:rPr lang="en-US" dirty="0" smtClean="0">
                <a:solidFill>
                  <a:srgbClr val="FF0000"/>
                </a:solidFill>
              </a:rPr>
              <a:t>25-35 % </a:t>
            </a:r>
            <a:r>
              <a:rPr lang="en-US" dirty="0" smtClean="0"/>
              <a:t>of</a:t>
            </a:r>
          </a:p>
          <a:p>
            <a:pPr>
              <a:buNone/>
            </a:pPr>
            <a:r>
              <a:rPr lang="en-US" dirty="0" smtClean="0"/>
              <a:t>	 your calories </a:t>
            </a:r>
          </a:p>
          <a:p>
            <a:r>
              <a:rPr lang="en-US" dirty="0" smtClean="0">
                <a:solidFill>
                  <a:srgbClr val="FF0000"/>
                </a:solidFill>
              </a:rPr>
              <a:t>Best oil </a:t>
            </a:r>
            <a:r>
              <a:rPr lang="en-US" dirty="0" smtClean="0"/>
              <a:t>to cook with is </a:t>
            </a:r>
          </a:p>
          <a:p>
            <a:pPr marL="64008" indent="0">
              <a:buNone/>
            </a:pPr>
            <a:r>
              <a:rPr lang="en-US" dirty="0"/>
              <a:t> </a:t>
            </a:r>
            <a:r>
              <a:rPr lang="en-US" dirty="0" smtClean="0"/>
              <a:t>   </a:t>
            </a:r>
            <a:r>
              <a:rPr lang="en-US" dirty="0" smtClean="0">
                <a:solidFill>
                  <a:srgbClr val="FF0000"/>
                </a:solidFill>
              </a:rPr>
              <a:t>olive</a:t>
            </a:r>
            <a:endParaRPr lang="en-US" dirty="0">
              <a:solidFill>
                <a:srgbClr val="FF0000"/>
              </a:solidFill>
            </a:endParaRPr>
          </a:p>
        </p:txBody>
      </p:sp>
      <p:pic>
        <p:nvPicPr>
          <p:cNvPr id="4" name="Picture 3" descr="fat2.jpg"/>
          <p:cNvPicPr>
            <a:picLocks noChangeAspect="1"/>
          </p:cNvPicPr>
          <p:nvPr/>
        </p:nvPicPr>
        <p:blipFill>
          <a:blip r:embed="rId2" cstate="print"/>
          <a:stretch>
            <a:fillRect/>
          </a:stretch>
        </p:blipFill>
        <p:spPr>
          <a:xfrm>
            <a:off x="3733800" y="3657600"/>
            <a:ext cx="4606128" cy="2683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1"/>
            <a:ext cx="7797662" cy="1142999"/>
          </a:xfrm>
        </p:spPr>
        <p:txBody>
          <a:bodyPr/>
          <a:lstStyle/>
          <a:p>
            <a:pPr algn="ctr"/>
            <a:r>
              <a:rPr lang="en-US" dirty="0" smtClean="0"/>
              <a:t>Vocabulary Words</a:t>
            </a:r>
            <a:endParaRPr lang="en-US" dirty="0"/>
          </a:p>
        </p:txBody>
      </p:sp>
      <p:sp>
        <p:nvSpPr>
          <p:cNvPr id="3" name="Content Placeholder 2"/>
          <p:cNvSpPr>
            <a:spLocks noGrp="1"/>
          </p:cNvSpPr>
          <p:nvPr>
            <p:ph sz="quarter" idx="13"/>
          </p:nvPr>
        </p:nvSpPr>
        <p:spPr>
          <a:xfrm>
            <a:off x="514351" y="990600"/>
            <a:ext cx="7796030" cy="4648200"/>
          </a:xfrm>
        </p:spPr>
        <p:txBody>
          <a:bodyPr>
            <a:normAutofit fontScale="55000" lnSpcReduction="20000"/>
          </a:bodyPr>
          <a:lstStyle/>
          <a:p>
            <a:endParaRPr lang="en-US" sz="5000" dirty="0" smtClean="0"/>
          </a:p>
          <a:p>
            <a:r>
              <a:rPr lang="en-US" sz="5000" dirty="0" smtClean="0"/>
              <a:t>Nutrition</a:t>
            </a:r>
            <a:r>
              <a:rPr lang="en-US" sz="5000" dirty="0"/>
              <a:t>		</a:t>
            </a:r>
            <a:r>
              <a:rPr lang="en-US" sz="5000" dirty="0" smtClean="0"/>
              <a:t>Osteoporosis</a:t>
            </a:r>
          </a:p>
          <a:p>
            <a:r>
              <a:rPr lang="en-US" sz="5000" dirty="0"/>
              <a:t>Nutrients		</a:t>
            </a:r>
            <a:r>
              <a:rPr lang="en-US" sz="5000" dirty="0" smtClean="0"/>
              <a:t>Minerals</a:t>
            </a:r>
          </a:p>
          <a:p>
            <a:r>
              <a:rPr lang="en-US" sz="5000" dirty="0"/>
              <a:t>Calories		</a:t>
            </a:r>
            <a:r>
              <a:rPr lang="en-US" sz="5000" dirty="0" smtClean="0"/>
              <a:t>Vitamins</a:t>
            </a:r>
          </a:p>
          <a:p>
            <a:r>
              <a:rPr lang="en-US" sz="5000" dirty="0" smtClean="0"/>
              <a:t>Appetite</a:t>
            </a:r>
          </a:p>
          <a:p>
            <a:r>
              <a:rPr lang="en-US" sz="5000" dirty="0" smtClean="0"/>
              <a:t>Carbohydrate</a:t>
            </a:r>
          </a:p>
          <a:p>
            <a:r>
              <a:rPr lang="en-US" sz="5000" dirty="0" smtClean="0"/>
              <a:t>Proteins</a:t>
            </a:r>
          </a:p>
          <a:p>
            <a:r>
              <a:rPr lang="en-US" sz="5000" dirty="0" smtClean="0"/>
              <a:t>Cholesterol</a:t>
            </a:r>
          </a:p>
          <a:p>
            <a:endParaRPr lang="en-US" dirty="0" smtClean="0"/>
          </a:p>
          <a:p>
            <a:endParaRPr lang="en-US" dirty="0"/>
          </a:p>
        </p:txBody>
      </p:sp>
      <p:pic>
        <p:nvPicPr>
          <p:cNvPr id="4" name="Picture 3" descr="aspartame.jpg"/>
          <p:cNvPicPr>
            <a:picLocks noChangeAspect="1"/>
          </p:cNvPicPr>
          <p:nvPr/>
        </p:nvPicPr>
        <p:blipFill>
          <a:blip r:embed="rId2" cstate="print"/>
          <a:stretch>
            <a:fillRect/>
          </a:stretch>
        </p:blipFill>
        <p:spPr>
          <a:xfrm>
            <a:off x="5932240" y="3048000"/>
            <a:ext cx="2381251" cy="2381250"/>
          </a:xfrm>
          <a:prstGeom prst="rect">
            <a:avLst/>
          </a:prstGeom>
        </p:spPr>
      </p:pic>
    </p:spTree>
    <p:extLst>
      <p:ext uri="{BB962C8B-B14F-4D97-AF65-F5344CB8AC3E}">
        <p14:creationId xmlns:p14="http://schemas.microsoft.com/office/powerpoint/2010/main" val="369528879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268288"/>
            <a:ext cx="8229600" cy="1398587"/>
          </a:xfrm>
        </p:spPr>
        <p:txBody>
          <a:bodyPr bIns="91440" anchor="b"/>
          <a:lstStyle/>
          <a:p>
            <a:r>
              <a:rPr lang="en-US" altLang="en-US" dirty="0" smtClean="0"/>
              <a:t>Vitamins</a:t>
            </a:r>
          </a:p>
        </p:txBody>
      </p:sp>
      <p:sp>
        <p:nvSpPr>
          <p:cNvPr id="19459" name="Content Placeholder 2"/>
          <p:cNvSpPr>
            <a:spLocks noGrp="1"/>
          </p:cNvSpPr>
          <p:nvPr>
            <p:ph sz="quarter" idx="4294967295"/>
          </p:nvPr>
        </p:nvSpPr>
        <p:spPr>
          <a:xfrm>
            <a:off x="304800" y="1600201"/>
            <a:ext cx="5029200" cy="3352800"/>
          </a:xfrm>
        </p:spPr>
        <p:txBody>
          <a:bodyPr>
            <a:normAutofit lnSpcReduction="10000"/>
          </a:bodyPr>
          <a:lstStyle/>
          <a:p>
            <a:pPr marL="0" indent="0">
              <a:buNone/>
            </a:pPr>
            <a:endParaRPr lang="en-US" altLang="en-US" sz="3000" dirty="0" smtClean="0"/>
          </a:p>
          <a:p>
            <a:pPr marL="273050" indent="-273050"/>
            <a:r>
              <a:rPr lang="en-US" altLang="en-US" sz="3000" dirty="0" smtClean="0"/>
              <a:t>Fat Soluble </a:t>
            </a:r>
            <a:r>
              <a:rPr lang="en-US" altLang="en-US" sz="2000" dirty="0" smtClean="0"/>
              <a:t>(absorbed &amp; stored)</a:t>
            </a:r>
          </a:p>
          <a:p>
            <a:pPr marL="547688" lvl="1" indent="-228600"/>
            <a:r>
              <a:rPr lang="en-US" altLang="en-US" dirty="0" smtClean="0"/>
              <a:t>K,A,D,E</a:t>
            </a:r>
          </a:p>
          <a:p>
            <a:pPr marL="547688" lvl="1" indent="-228600">
              <a:buFont typeface="Arial" charset="0"/>
              <a:buNone/>
            </a:pPr>
            <a:endParaRPr lang="en-US" altLang="en-US" dirty="0" smtClean="0"/>
          </a:p>
          <a:p>
            <a:pPr marL="273050" indent="-273050"/>
            <a:r>
              <a:rPr lang="en-US" altLang="en-US" sz="3000" dirty="0" smtClean="0"/>
              <a:t>Water Soluble </a:t>
            </a:r>
            <a:r>
              <a:rPr lang="en-US" altLang="en-US" sz="2400" dirty="0" smtClean="0"/>
              <a:t>(Lose through urine)</a:t>
            </a:r>
            <a:endParaRPr lang="en-US" altLang="en-US" sz="3000" dirty="0" smtClean="0"/>
          </a:p>
          <a:p>
            <a:pPr marL="547688" lvl="1" indent="-228600"/>
            <a:r>
              <a:rPr lang="en-US" altLang="en-US" dirty="0" smtClean="0"/>
              <a:t>B, C</a:t>
            </a:r>
          </a:p>
        </p:txBody>
      </p:sp>
      <p:pic>
        <p:nvPicPr>
          <p:cNvPr id="19460" name="Picture 3" descr="Fat and Water solu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30368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6745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4351" y="457201"/>
            <a:ext cx="7797662" cy="914399"/>
          </a:xfrm>
        </p:spPr>
        <p:txBody>
          <a:bodyPr/>
          <a:lstStyle/>
          <a:p>
            <a:pPr eaLnBrk="1" hangingPunct="1"/>
            <a:r>
              <a:rPr lang="en-US" altLang="en-US" dirty="0" smtClean="0"/>
              <a:t>Vitamin and Mineral Functions</a:t>
            </a:r>
          </a:p>
        </p:txBody>
      </p:sp>
      <p:sp>
        <p:nvSpPr>
          <p:cNvPr id="11267" name="Content Placeholder 2"/>
          <p:cNvSpPr>
            <a:spLocks noGrp="1"/>
          </p:cNvSpPr>
          <p:nvPr>
            <p:ph sz="quarter" idx="13"/>
          </p:nvPr>
        </p:nvSpPr>
        <p:spPr/>
        <p:txBody>
          <a:bodyPr/>
          <a:lstStyle/>
          <a:p>
            <a:pPr eaLnBrk="1" hangingPunct="1"/>
            <a:r>
              <a:rPr lang="en-US" altLang="en-US" sz="3600" dirty="0" smtClean="0"/>
              <a:t>Antioxidant</a:t>
            </a:r>
          </a:p>
          <a:p>
            <a:pPr eaLnBrk="1" hangingPunct="1"/>
            <a:r>
              <a:rPr lang="en-US" altLang="en-US" sz="3600" dirty="0" smtClean="0"/>
              <a:t>Water Balance</a:t>
            </a:r>
          </a:p>
          <a:p>
            <a:pPr eaLnBrk="1" hangingPunct="1"/>
            <a:r>
              <a:rPr lang="en-US" altLang="en-US" sz="3600" dirty="0" smtClean="0"/>
              <a:t>Bone Health</a:t>
            </a:r>
          </a:p>
          <a:p>
            <a:pPr eaLnBrk="1" hangingPunct="1"/>
            <a:r>
              <a:rPr lang="en-US" altLang="en-US" sz="3600" dirty="0" smtClean="0"/>
              <a:t>Blood Health</a:t>
            </a:r>
          </a:p>
          <a:p>
            <a:pPr eaLnBrk="1" hangingPunct="1"/>
            <a:endParaRPr lang="en-US" altLang="en-US" sz="3600" dirty="0" smtClean="0"/>
          </a:p>
        </p:txBody>
      </p:sp>
      <p:pic>
        <p:nvPicPr>
          <p:cNvPr id="11268" name="Picture 6" descr="minera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alcit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phosphate-mineral-apat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876800"/>
            <a:ext cx="18288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flor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876800"/>
            <a:ext cx="1905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268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268288"/>
            <a:ext cx="8229600" cy="1398587"/>
          </a:xfrm>
        </p:spPr>
        <p:txBody>
          <a:bodyPr bIns="91440" anchor="b"/>
          <a:lstStyle/>
          <a:p>
            <a:r>
              <a:rPr lang="en-US" altLang="en-US" dirty="0" smtClean="0"/>
              <a:t>Antioxidants</a:t>
            </a:r>
          </a:p>
        </p:txBody>
      </p:sp>
      <p:sp>
        <p:nvSpPr>
          <p:cNvPr id="12291" name="Content Placeholder 2"/>
          <p:cNvSpPr>
            <a:spLocks noGrp="1"/>
          </p:cNvSpPr>
          <p:nvPr>
            <p:ph sz="quarter" idx="4294967295"/>
          </p:nvPr>
        </p:nvSpPr>
        <p:spPr>
          <a:xfrm>
            <a:off x="0" y="1600200"/>
            <a:ext cx="8229600" cy="1433513"/>
          </a:xfrm>
        </p:spPr>
        <p:txBody>
          <a:bodyPr/>
          <a:lstStyle/>
          <a:p>
            <a:pPr marL="273050" indent="-273050"/>
            <a:r>
              <a:rPr lang="en-US" altLang="en-US" sz="3000" dirty="0" smtClean="0"/>
              <a:t>Stop oxidation or free radicals</a:t>
            </a:r>
          </a:p>
          <a:p>
            <a:pPr marL="273050" indent="-273050"/>
            <a:r>
              <a:rPr lang="en-US" altLang="en-US" sz="3000" dirty="0" smtClean="0"/>
              <a:t>Anti aging, anti-cancer, cell protection</a:t>
            </a:r>
          </a:p>
        </p:txBody>
      </p:sp>
      <p:pic>
        <p:nvPicPr>
          <p:cNvPr id="12292" name="Picture 3" descr="free-radic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3346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antiox_electro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3333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515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en-US" dirty="0" smtClean="0"/>
              <a:t>Oxidation</a:t>
            </a:r>
          </a:p>
        </p:txBody>
      </p:sp>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5438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08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268288"/>
            <a:ext cx="8229600" cy="1398587"/>
          </a:xfrm>
        </p:spPr>
        <p:txBody>
          <a:bodyPr bIns="91440" anchor="b"/>
          <a:lstStyle/>
          <a:p>
            <a:r>
              <a:rPr lang="en-US" altLang="en-US" dirty="0" smtClean="0"/>
              <a:t>Antioxidants</a:t>
            </a:r>
          </a:p>
        </p:txBody>
      </p:sp>
      <p:sp>
        <p:nvSpPr>
          <p:cNvPr id="13315" name="Content Placeholder 2"/>
          <p:cNvSpPr>
            <a:spLocks noGrp="1"/>
          </p:cNvSpPr>
          <p:nvPr>
            <p:ph sz="quarter" idx="4294967295"/>
          </p:nvPr>
        </p:nvSpPr>
        <p:spPr>
          <a:xfrm>
            <a:off x="0" y="1882775"/>
            <a:ext cx="8229600" cy="4572000"/>
          </a:xfrm>
        </p:spPr>
        <p:txBody>
          <a:bodyPr/>
          <a:lstStyle/>
          <a:p>
            <a:pPr marL="273050" indent="-273050"/>
            <a:r>
              <a:rPr lang="en-US" altLang="en-US" sz="3000" dirty="0" smtClean="0"/>
              <a:t>Vitamins A,C, E</a:t>
            </a:r>
          </a:p>
        </p:txBody>
      </p:sp>
      <p:pic>
        <p:nvPicPr>
          <p:cNvPr id="13316" name="Picture 3" descr="ace-car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2857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243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Foods Rich in </a:t>
            </a:r>
            <a:r>
              <a:rPr lang="en-US" dirty="0" smtClean="0">
                <a:solidFill>
                  <a:srgbClr val="FF0000"/>
                </a:solidFill>
              </a:rPr>
              <a:t>Antioxidants</a:t>
            </a:r>
            <a:r>
              <a:rPr lang="en-US" dirty="0"/>
              <a:t/>
            </a:r>
            <a:br>
              <a:rPr lang="en-US" dirty="0"/>
            </a:br>
            <a:endParaRPr lang="en-US" dirty="0"/>
          </a:p>
        </p:txBody>
      </p:sp>
      <p:pic>
        <p:nvPicPr>
          <p:cNvPr id="3" name="p-TF4Co_4hQ"/>
          <p:cNvPicPr>
            <a:picLocks noGrp="1" noRot="1" noChangeAspect="1"/>
          </p:cNvPicPr>
          <p:nvPr>
            <p:ph idx="1"/>
            <a:videoFile r:link="rId1"/>
          </p:nvPr>
        </p:nvPicPr>
        <p:blipFill>
          <a:blip r:embed="rId3"/>
          <a:stretch>
            <a:fillRect/>
          </a:stretch>
        </p:blipFill>
        <p:spPr>
          <a:xfrm>
            <a:off x="381000" y="914400"/>
            <a:ext cx="8212668" cy="5562600"/>
          </a:xfrm>
          <a:prstGeom prst="rect">
            <a:avLst/>
          </a:prstGeom>
        </p:spPr>
      </p:pic>
    </p:spTree>
    <p:extLst>
      <p:ext uri="{BB962C8B-B14F-4D97-AF65-F5344CB8AC3E}">
        <p14:creationId xmlns:p14="http://schemas.microsoft.com/office/powerpoint/2010/main" val="35424046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4801"/>
            <a:ext cx="7797662" cy="838199"/>
          </a:xfrm>
        </p:spPr>
        <p:txBody>
          <a:bodyPr/>
          <a:lstStyle/>
          <a:p>
            <a:r>
              <a:rPr lang="en-US" dirty="0" smtClean="0"/>
              <a:t>Water</a:t>
            </a:r>
            <a:endParaRPr lang="en-US" dirty="0"/>
          </a:p>
        </p:txBody>
      </p:sp>
      <p:sp>
        <p:nvSpPr>
          <p:cNvPr id="3" name="Content Placeholder 2"/>
          <p:cNvSpPr>
            <a:spLocks noGrp="1"/>
          </p:cNvSpPr>
          <p:nvPr>
            <p:ph sz="quarter" idx="13"/>
          </p:nvPr>
        </p:nvSpPr>
        <p:spPr>
          <a:xfrm>
            <a:off x="457200" y="762000"/>
            <a:ext cx="7848600" cy="4953000"/>
          </a:xfrm>
        </p:spPr>
        <p:txBody>
          <a:bodyPr>
            <a:normAutofit/>
          </a:bodyPr>
          <a:lstStyle/>
          <a:p>
            <a:pPr>
              <a:buNone/>
            </a:pPr>
            <a:endParaRPr lang="en-US" dirty="0" smtClean="0"/>
          </a:p>
          <a:p>
            <a:r>
              <a:rPr lang="en-US" dirty="0" smtClean="0"/>
              <a:t>Is essential for most body functions, without it we would die, 60% of our body weight is water</a:t>
            </a:r>
          </a:p>
          <a:p>
            <a:r>
              <a:rPr lang="en-US" dirty="0" smtClean="0"/>
              <a:t>We lose 8-12 cups a day</a:t>
            </a:r>
          </a:p>
          <a:p>
            <a:r>
              <a:rPr lang="en-US" dirty="0" smtClean="0"/>
              <a:t>Girls should have 9 cups a day and boys 13 cups</a:t>
            </a:r>
          </a:p>
          <a:p>
            <a:r>
              <a:rPr lang="en-US" dirty="0" smtClean="0"/>
              <a:t>If you feel thirsty you are already dehydrated</a:t>
            </a:r>
          </a:p>
          <a:p>
            <a:r>
              <a:rPr lang="en-US" dirty="0"/>
              <a:t>For exercise, drink ½ cup every 10-15 minutes.</a:t>
            </a:r>
          </a:p>
          <a:p>
            <a:r>
              <a:rPr lang="en-US" dirty="0"/>
              <a:t>Sports drinks contain too much sugar &amp; salt</a:t>
            </a:r>
            <a:r>
              <a:rPr lang="en-US" dirty="0" smtClean="0"/>
              <a:t>.</a:t>
            </a:r>
          </a:p>
          <a:p>
            <a:r>
              <a:rPr lang="en-US" dirty="0" smtClean="0"/>
              <a:t>Limit consumption of coffee, tea and soft drinks that contain caffeine it is a diuretic</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655" y="1981200"/>
            <a:ext cx="2691246"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4351" y="304801"/>
            <a:ext cx="7797662" cy="1219199"/>
          </a:xfrm>
        </p:spPr>
        <p:txBody>
          <a:bodyPr/>
          <a:lstStyle/>
          <a:p>
            <a:pPr eaLnBrk="1" hangingPunct="1"/>
            <a:r>
              <a:rPr lang="en-US" altLang="en-US" dirty="0" smtClean="0"/>
              <a:t>Water Balance (electrolytes)</a:t>
            </a:r>
          </a:p>
        </p:txBody>
      </p:sp>
      <p:sp>
        <p:nvSpPr>
          <p:cNvPr id="14339" name="Content Placeholder 2"/>
          <p:cNvSpPr>
            <a:spLocks noGrp="1"/>
          </p:cNvSpPr>
          <p:nvPr>
            <p:ph sz="quarter" idx="13"/>
          </p:nvPr>
        </p:nvSpPr>
        <p:spPr>
          <a:xfrm>
            <a:off x="381000" y="1219200"/>
            <a:ext cx="7924800" cy="5105400"/>
          </a:xfrm>
        </p:spPr>
        <p:txBody>
          <a:bodyPr>
            <a:normAutofit/>
          </a:bodyPr>
          <a:lstStyle/>
          <a:p>
            <a:pPr eaLnBrk="1" hangingPunct="1"/>
            <a:r>
              <a:rPr lang="en-US" altLang="en-US" sz="2400" dirty="0" smtClean="0"/>
              <a:t>Helps with hydration </a:t>
            </a:r>
          </a:p>
          <a:p>
            <a:pPr eaLnBrk="1" hangingPunct="1"/>
            <a:r>
              <a:rPr lang="en-US" altLang="en-US" sz="2400" dirty="0" smtClean="0"/>
              <a:t>Regulates body temperature</a:t>
            </a:r>
          </a:p>
          <a:p>
            <a:pPr eaLnBrk="1" hangingPunct="1"/>
            <a:r>
              <a:rPr lang="en-US" altLang="en-US" sz="2400" dirty="0" smtClean="0"/>
              <a:t>Lubricates joints</a:t>
            </a:r>
          </a:p>
          <a:p>
            <a:pPr eaLnBrk="1" hangingPunct="1"/>
            <a:r>
              <a:rPr lang="en-US" altLang="en-US" sz="2400" dirty="0" smtClean="0"/>
              <a:t>Maintains Blood pH</a:t>
            </a:r>
          </a:p>
          <a:p>
            <a:pPr eaLnBrk="1" hangingPunct="1"/>
            <a:r>
              <a:rPr lang="en-US" altLang="en-US" sz="2400" dirty="0" smtClean="0"/>
              <a:t>Lean muscle contains 75 % water</a:t>
            </a:r>
          </a:p>
          <a:p>
            <a:pPr eaLnBrk="1" hangingPunct="1"/>
            <a:r>
              <a:rPr lang="en-US" altLang="en-US" sz="2400" dirty="0" smtClean="0"/>
              <a:t>Not enough water cause constipation</a:t>
            </a:r>
          </a:p>
          <a:p>
            <a:pPr eaLnBrk="1" hangingPunct="1"/>
            <a:r>
              <a:rPr lang="en-US" altLang="en-US" sz="2400" dirty="0" smtClean="0"/>
              <a:t>Too much water can cause diarrhea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151720" cy="245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925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274638"/>
            <a:ext cx="8229600" cy="1858962"/>
          </a:xfrm>
        </p:spPr>
        <p:txBody>
          <a:bodyPr/>
          <a:lstStyle/>
          <a:p>
            <a:r>
              <a:rPr lang="en-US" altLang="en-US" dirty="0" smtClean="0"/>
              <a:t>How can you tell if you’re dehydrated?</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289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68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90732"/>
            <a:ext cx="2057400" cy="5043268"/>
          </a:xfrm>
        </p:spPr>
        <p:txBody>
          <a:bodyPr>
            <a:normAutofit/>
          </a:bodyPr>
          <a:lstStyle/>
          <a:p>
            <a:pPr eaLnBrk="1" hangingPunct="1"/>
            <a:r>
              <a:rPr lang="en-US" altLang="en-US" b="1" dirty="0" smtClean="0"/>
              <a:t>Are you getting enough water?</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679996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19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399"/>
            <a:ext cx="7797662" cy="1143001"/>
          </a:xfrm>
        </p:spPr>
        <p:txBody>
          <a:bodyPr/>
          <a:lstStyle/>
          <a:p>
            <a:pPr algn="ctr"/>
            <a:r>
              <a:rPr lang="en-US" dirty="0" smtClean="0"/>
              <a:t>The Importance of Nutrition</a:t>
            </a:r>
            <a:endParaRPr lang="en-US" dirty="0"/>
          </a:p>
        </p:txBody>
      </p:sp>
      <p:sp>
        <p:nvSpPr>
          <p:cNvPr id="3" name="Content Placeholder 2"/>
          <p:cNvSpPr>
            <a:spLocks noGrp="1"/>
          </p:cNvSpPr>
          <p:nvPr>
            <p:ph sz="quarter" idx="13"/>
          </p:nvPr>
        </p:nvSpPr>
        <p:spPr>
          <a:xfrm>
            <a:off x="514351" y="1295400"/>
            <a:ext cx="7796030" cy="4079185"/>
          </a:xfrm>
        </p:spPr>
        <p:txBody>
          <a:bodyPr>
            <a:normAutofit lnSpcReduction="10000"/>
          </a:bodyPr>
          <a:lstStyle/>
          <a:p>
            <a:r>
              <a:rPr lang="en-US" sz="2400" dirty="0" smtClean="0"/>
              <a:t>Teens need good nutrition for healthy growth and development</a:t>
            </a:r>
          </a:p>
          <a:p>
            <a:r>
              <a:rPr lang="en-US" sz="2400" dirty="0" smtClean="0"/>
              <a:t>Good nutrition lowers the risk of:</a:t>
            </a:r>
          </a:p>
          <a:p>
            <a:pPr marL="64008" indent="0">
              <a:buNone/>
            </a:pPr>
            <a:r>
              <a:rPr lang="en-US" sz="2400" dirty="0"/>
              <a:t>	</a:t>
            </a:r>
            <a:r>
              <a:rPr lang="en-US" sz="2400" dirty="0" smtClean="0"/>
              <a:t>Heart disease			Diabetes</a:t>
            </a:r>
          </a:p>
          <a:p>
            <a:pPr marL="64008" indent="0">
              <a:buNone/>
            </a:pPr>
            <a:r>
              <a:rPr lang="en-US" sz="2400" dirty="0"/>
              <a:t>	</a:t>
            </a:r>
            <a:r>
              <a:rPr lang="en-US" sz="2400" dirty="0" smtClean="0"/>
              <a:t> stroke			obesity</a:t>
            </a:r>
          </a:p>
          <a:p>
            <a:pPr marL="64008" indent="0">
              <a:buNone/>
            </a:pPr>
            <a:r>
              <a:rPr lang="en-US" sz="2400" dirty="0"/>
              <a:t>	</a:t>
            </a:r>
            <a:r>
              <a:rPr lang="en-US" sz="2400" dirty="0" smtClean="0"/>
              <a:t> certain cancers</a:t>
            </a:r>
          </a:p>
          <a:p>
            <a:pPr marL="64008" indent="0">
              <a:buNone/>
            </a:pPr>
            <a:r>
              <a:rPr lang="en-US" sz="2400" dirty="0"/>
              <a:t>	</a:t>
            </a:r>
            <a:r>
              <a:rPr lang="en-US" sz="2400" dirty="0" smtClean="0"/>
              <a:t> osteoporosis</a:t>
            </a:r>
          </a:p>
          <a:p>
            <a:pPr marL="64008" indent="0">
              <a:buNone/>
            </a:pPr>
            <a:r>
              <a:rPr lang="en-US"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80878"/>
            <a:ext cx="4343400" cy="220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638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7494"/>
            <a:ext cx="8229600" cy="875506"/>
          </a:xfrm>
        </p:spPr>
        <p:txBody>
          <a:bodyPr/>
          <a:lstStyle/>
          <a:p>
            <a:pPr eaLnBrk="1" hangingPunct="1"/>
            <a:r>
              <a:rPr lang="en-US" altLang="en-US" dirty="0" smtClean="0"/>
              <a:t>Bone Health needs…</a:t>
            </a:r>
          </a:p>
        </p:txBody>
      </p:sp>
      <p:sp>
        <p:nvSpPr>
          <p:cNvPr id="16387" name="Content Placeholder 2"/>
          <p:cNvSpPr>
            <a:spLocks noGrp="1"/>
          </p:cNvSpPr>
          <p:nvPr>
            <p:ph sz="quarter" idx="13"/>
          </p:nvPr>
        </p:nvSpPr>
        <p:spPr>
          <a:xfrm>
            <a:off x="304800" y="1219200"/>
            <a:ext cx="8839200" cy="3810000"/>
          </a:xfrm>
        </p:spPr>
        <p:txBody>
          <a:bodyPr>
            <a:normAutofit/>
          </a:bodyPr>
          <a:lstStyle/>
          <a:p>
            <a:pPr eaLnBrk="1" hangingPunct="1">
              <a:buFont typeface="Arial" charset="0"/>
              <a:buNone/>
            </a:pPr>
            <a:r>
              <a:rPr lang="en-US" altLang="en-US" dirty="0" smtClean="0"/>
              <a:t>	Calcium  					Vitamin D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buFont typeface="Arial" charset="0"/>
              <a:buNone/>
            </a:pPr>
            <a:endParaRPr lang="en-US" altLang="en-US" dirty="0" smtClean="0"/>
          </a:p>
          <a:p>
            <a:pPr eaLnBrk="1" hangingPunct="1">
              <a:buFont typeface="Arial" charset="0"/>
              <a:buNone/>
            </a:pPr>
            <a:r>
              <a:rPr lang="en-US" altLang="en-US" dirty="0" smtClean="0"/>
              <a:t>	Fluoride	 				                 Vitamin K</a:t>
            </a:r>
          </a:p>
        </p:txBody>
      </p:sp>
      <p:pic>
        <p:nvPicPr>
          <p:cNvPr id="16388" name="Picture 4" descr="strong_bones-l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trong too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958" y="4114800"/>
            <a:ext cx="1990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Popeye_spina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14800"/>
            <a:ext cx="19812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96618"/>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54641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Blood Health is important for..</a:t>
            </a:r>
          </a:p>
        </p:txBody>
      </p:sp>
      <p:sp>
        <p:nvSpPr>
          <p:cNvPr id="17411" name="Content Placeholder 2"/>
          <p:cNvSpPr>
            <a:spLocks noGrp="1"/>
          </p:cNvSpPr>
          <p:nvPr>
            <p:ph sz="quarter" idx="13"/>
          </p:nvPr>
        </p:nvSpPr>
        <p:spPr>
          <a:xfrm>
            <a:off x="514351" y="2133600"/>
            <a:ext cx="7796030" cy="3240985"/>
          </a:xfrm>
        </p:spPr>
        <p:txBody>
          <a:bodyPr/>
          <a:lstStyle/>
          <a:p>
            <a:pPr eaLnBrk="1" hangingPunct="1"/>
            <a:r>
              <a:rPr lang="en-US" altLang="en-US" sz="2400" dirty="0" smtClean="0"/>
              <a:t>Transportation oxygen</a:t>
            </a:r>
          </a:p>
          <a:p>
            <a:pPr eaLnBrk="1" hangingPunct="1"/>
            <a:r>
              <a:rPr lang="en-US" altLang="en-US" sz="2400" dirty="0" smtClean="0"/>
              <a:t>Transportation nutrients</a:t>
            </a:r>
          </a:p>
          <a:p>
            <a:pPr eaLnBrk="1" hangingPunct="1"/>
            <a:r>
              <a:rPr lang="en-US" altLang="en-US" sz="2400" dirty="0" smtClean="0"/>
              <a:t>Get rid of waste products</a:t>
            </a:r>
          </a:p>
          <a:p>
            <a:pPr eaLnBrk="1" hangingPunct="1"/>
            <a:r>
              <a:rPr lang="en-US" altLang="en-US" sz="2400" dirty="0" smtClean="0"/>
              <a:t>Temperature regulation</a:t>
            </a:r>
          </a:p>
          <a:p>
            <a:pPr eaLnBrk="1" hangingPunct="1"/>
            <a:r>
              <a:rPr lang="en-US" altLang="en-US" sz="2400" dirty="0" smtClean="0"/>
              <a:t>Clot wounds</a:t>
            </a:r>
            <a:br>
              <a:rPr lang="en-US" altLang="en-US" sz="2400" dirty="0" smtClean="0"/>
            </a:br>
            <a:endParaRPr lang="en-US" altLang="en-US" sz="2400" dirty="0" smtClean="0"/>
          </a:p>
          <a:p>
            <a:pPr eaLnBrk="1" hangingPunct="1"/>
            <a:endParaRPr lang="en-US" altLang="en-US" dirty="0" smtClean="0"/>
          </a:p>
          <a:p>
            <a:pPr marL="64008" indent="0" eaLnBrk="1" hangingPunct="1">
              <a:buNone/>
            </a:pPr>
            <a:endParaRPr lang="en-US" altLang="en-US" dirty="0" smtClean="0"/>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084" y="1981200"/>
            <a:ext cx="296056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33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Vertic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arn(inVertic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arn(inVertical)">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arn(inVertical)">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arn(inVertical)">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14351" y="152401"/>
            <a:ext cx="7797662" cy="1104751"/>
          </a:xfrm>
        </p:spPr>
        <p:txBody>
          <a:bodyPr/>
          <a:lstStyle/>
          <a:p>
            <a:pPr eaLnBrk="1" hangingPunct="1"/>
            <a:r>
              <a:rPr lang="en-US" altLang="en-US" dirty="0" smtClean="0"/>
              <a:t>Healthy blood needs….</a:t>
            </a:r>
          </a:p>
        </p:txBody>
      </p:sp>
      <p:sp>
        <p:nvSpPr>
          <p:cNvPr id="3" name="Content Placeholder 2"/>
          <p:cNvSpPr>
            <a:spLocks noGrp="1"/>
          </p:cNvSpPr>
          <p:nvPr>
            <p:ph sz="quarter" idx="13"/>
          </p:nvPr>
        </p:nvSpPr>
        <p:spPr>
          <a:xfrm>
            <a:off x="762000" y="1257152"/>
            <a:ext cx="7924800" cy="5448448"/>
          </a:xfrm>
        </p:spPr>
        <p:txBody>
          <a:bodyPr>
            <a:normAutofit fontScale="77500" lnSpcReduction="20000"/>
          </a:bodyPr>
          <a:lstStyle/>
          <a:p>
            <a:pPr eaLnBrk="1" hangingPunct="1">
              <a:lnSpc>
                <a:spcPct val="80000"/>
              </a:lnSpc>
            </a:pPr>
            <a:r>
              <a:rPr lang="en-US" altLang="en-US" sz="3800" b="1" dirty="0" smtClean="0"/>
              <a:t>Iron </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r>
              <a:rPr lang="en-US" altLang="en-US" sz="3800" b="1" dirty="0" smtClean="0"/>
              <a:t>Copper</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r>
              <a:rPr lang="en-US" altLang="en-US" sz="4100" b="1" dirty="0" smtClean="0"/>
              <a:t>B6, B9, B12 </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buFont typeface="Arial" charset="0"/>
              <a:buNone/>
            </a:pPr>
            <a:r>
              <a:rPr lang="en-US" altLang="en-US" sz="1800" dirty="0" smtClean="0"/>
              <a:t> </a:t>
            </a:r>
          </a:p>
        </p:txBody>
      </p:sp>
      <p:pic>
        <p:nvPicPr>
          <p:cNvPr id="18436" name="Picture 3" descr="Cop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13763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iron m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57152"/>
            <a:ext cx="2314575" cy="173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p:cNvSpPr txBox="1">
            <a:spLocks noChangeArrowheads="1"/>
          </p:cNvSpPr>
          <p:nvPr/>
        </p:nvSpPr>
        <p:spPr bwMode="auto">
          <a:xfrm>
            <a:off x="5638800" y="27432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solidFill>
                  <a:srgbClr val="FF0000"/>
                </a:solidFill>
                <a:latin typeface="Eras Bold ITC" pitchFamily="34" charset="0"/>
              </a:rPr>
              <a:t>War causes blood</a:t>
            </a:r>
          </a:p>
        </p:txBody>
      </p:sp>
    </p:spTree>
    <p:extLst>
      <p:ext uri="{BB962C8B-B14F-4D97-AF65-F5344CB8AC3E}">
        <p14:creationId xmlns:p14="http://schemas.microsoft.com/office/powerpoint/2010/main" val="23804994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List-Group-Label</a:t>
            </a:r>
          </a:p>
        </p:txBody>
      </p:sp>
      <p:sp>
        <p:nvSpPr>
          <p:cNvPr id="22531" name="Content Placeholder 3"/>
          <p:cNvSpPr>
            <a:spLocks noGrp="1"/>
          </p:cNvSpPr>
          <p:nvPr>
            <p:ph sz="half" idx="2"/>
          </p:nvPr>
        </p:nvSpPr>
        <p:spPr>
          <a:xfrm>
            <a:off x="304800" y="685800"/>
            <a:ext cx="4040188" cy="2122488"/>
          </a:xfrm>
        </p:spPr>
        <p:txBody>
          <a:bodyPr/>
          <a:lstStyle/>
          <a:p>
            <a:r>
              <a:rPr lang="en-US" altLang="en-US" dirty="0" smtClean="0"/>
              <a:t>Iron</a:t>
            </a:r>
          </a:p>
          <a:p>
            <a:r>
              <a:rPr lang="en-US" altLang="en-US" dirty="0" smtClean="0"/>
              <a:t>Vitamin A</a:t>
            </a:r>
          </a:p>
          <a:p>
            <a:r>
              <a:rPr lang="en-US" altLang="en-US" dirty="0" smtClean="0"/>
              <a:t>Potassium </a:t>
            </a:r>
          </a:p>
          <a:p>
            <a:r>
              <a:rPr lang="en-US" altLang="en-US" dirty="0" smtClean="0"/>
              <a:t>Sugar</a:t>
            </a:r>
          </a:p>
          <a:p>
            <a:r>
              <a:rPr lang="en-US" altLang="en-US" dirty="0" smtClean="0"/>
              <a:t>Beans</a:t>
            </a:r>
          </a:p>
          <a:p>
            <a:r>
              <a:rPr lang="en-US" altLang="en-US" dirty="0" smtClean="0"/>
              <a:t>Butter</a:t>
            </a:r>
          </a:p>
          <a:p>
            <a:r>
              <a:rPr lang="en-US" altLang="en-US" dirty="0" smtClean="0"/>
              <a:t>Nuts</a:t>
            </a:r>
          </a:p>
          <a:p>
            <a:r>
              <a:rPr lang="en-US" altLang="en-US" dirty="0" smtClean="0"/>
              <a:t>Sugar</a:t>
            </a:r>
          </a:p>
          <a:p>
            <a:r>
              <a:rPr lang="en-US" altLang="en-US" dirty="0" smtClean="0"/>
              <a:t>Sodium</a:t>
            </a:r>
          </a:p>
          <a:p>
            <a:r>
              <a:rPr lang="en-US" altLang="en-US" dirty="0" smtClean="0"/>
              <a:t>Essential &amp; Nonessential </a:t>
            </a:r>
          </a:p>
          <a:p>
            <a:r>
              <a:rPr lang="en-US" altLang="en-US" dirty="0" smtClean="0"/>
              <a:t>Calcium </a:t>
            </a:r>
          </a:p>
          <a:p>
            <a:r>
              <a:rPr lang="en-US" altLang="en-US" dirty="0" smtClean="0"/>
              <a:t>Vitamin C</a:t>
            </a:r>
          </a:p>
          <a:p>
            <a:r>
              <a:rPr lang="en-US" altLang="en-US" dirty="0" smtClean="0"/>
              <a:t>Soda</a:t>
            </a:r>
          </a:p>
          <a:p>
            <a:r>
              <a:rPr lang="en-US" altLang="en-US" dirty="0" smtClean="0"/>
              <a:t>Vitamin K</a:t>
            </a:r>
          </a:p>
        </p:txBody>
      </p:sp>
      <p:sp>
        <p:nvSpPr>
          <p:cNvPr id="9" name="TextBox 8"/>
          <p:cNvSpPr txBox="1"/>
          <p:nvPr/>
        </p:nvSpPr>
        <p:spPr>
          <a:xfrm>
            <a:off x="6705600" y="923925"/>
            <a:ext cx="3962400" cy="5934075"/>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Copper</a:t>
            </a:r>
          </a:p>
          <a:p>
            <a:pPr fontAlgn="base">
              <a:spcBef>
                <a:spcPct val="0"/>
              </a:spcBef>
              <a:spcAft>
                <a:spcPct val="0"/>
              </a:spcAft>
              <a:buFont typeface="Arial" pitchFamily="34" charset="0"/>
              <a:buChar char="•"/>
              <a:defRPr/>
            </a:pPr>
            <a:r>
              <a:rPr lang="en-US" sz="2400" dirty="0">
                <a:solidFill>
                  <a:prstClr val="black"/>
                </a:solidFill>
              </a:rPr>
              <a:t>Simplex</a:t>
            </a:r>
          </a:p>
          <a:p>
            <a:pPr fontAlgn="base">
              <a:spcBef>
                <a:spcPct val="0"/>
              </a:spcBef>
              <a:spcAft>
                <a:spcPct val="0"/>
              </a:spcAft>
              <a:buFont typeface="Arial" pitchFamily="34" charset="0"/>
              <a:buChar char="•"/>
              <a:defRPr/>
            </a:pPr>
            <a:r>
              <a:rPr lang="en-US" sz="2400" dirty="0">
                <a:solidFill>
                  <a:prstClr val="black"/>
                </a:solidFill>
              </a:rPr>
              <a:t>Fiber</a:t>
            </a:r>
          </a:p>
          <a:p>
            <a:pPr fontAlgn="base">
              <a:spcBef>
                <a:spcPct val="0"/>
              </a:spcBef>
              <a:spcAft>
                <a:spcPct val="0"/>
              </a:spcAft>
              <a:buFont typeface="Arial" pitchFamily="34" charset="0"/>
              <a:buChar char="•"/>
              <a:defRPr/>
            </a:pPr>
            <a:r>
              <a:rPr lang="en-US" sz="2400" dirty="0">
                <a:solidFill>
                  <a:prstClr val="black"/>
                </a:solidFill>
              </a:rPr>
              <a:t>Oil</a:t>
            </a:r>
          </a:p>
          <a:p>
            <a:pPr fontAlgn="base">
              <a:spcBef>
                <a:spcPct val="0"/>
              </a:spcBef>
              <a:spcAft>
                <a:spcPct val="0"/>
              </a:spcAft>
              <a:buFont typeface="Arial" pitchFamily="34" charset="0"/>
              <a:buChar char="•"/>
              <a:defRPr/>
            </a:pPr>
            <a:r>
              <a:rPr lang="en-US" sz="2400" dirty="0">
                <a:solidFill>
                  <a:prstClr val="black"/>
                </a:solidFill>
              </a:rPr>
              <a:t>Amino Acids</a:t>
            </a:r>
          </a:p>
          <a:p>
            <a:pPr fontAlgn="base">
              <a:spcBef>
                <a:spcPct val="0"/>
              </a:spcBef>
              <a:spcAft>
                <a:spcPct val="0"/>
              </a:spcAft>
              <a:buFont typeface="Arial" pitchFamily="34" charset="0"/>
              <a:buChar char="•"/>
              <a:defRPr/>
            </a:pPr>
            <a:r>
              <a:rPr lang="en-US" sz="2400" dirty="0">
                <a:solidFill>
                  <a:prstClr val="black"/>
                </a:solidFill>
              </a:rPr>
              <a:t>Pasta</a:t>
            </a:r>
          </a:p>
          <a:p>
            <a:pPr fontAlgn="base">
              <a:spcBef>
                <a:spcPct val="0"/>
              </a:spcBef>
              <a:spcAft>
                <a:spcPct val="0"/>
              </a:spcAft>
              <a:buFont typeface="Arial" pitchFamily="34" charset="0"/>
              <a:buChar char="•"/>
              <a:defRPr/>
            </a:pPr>
            <a:r>
              <a:rPr lang="en-US" sz="2400" dirty="0">
                <a:solidFill>
                  <a:prstClr val="black"/>
                </a:solidFill>
              </a:rPr>
              <a:t>Phosphate</a:t>
            </a:r>
          </a:p>
          <a:p>
            <a:pPr fontAlgn="base">
              <a:spcBef>
                <a:spcPct val="0"/>
              </a:spcBef>
              <a:spcAft>
                <a:spcPct val="0"/>
              </a:spcAft>
              <a:buFont typeface="Arial" pitchFamily="34" charset="0"/>
              <a:buChar char="•"/>
              <a:defRPr/>
            </a:pPr>
            <a:r>
              <a:rPr lang="en-US" sz="2400" dirty="0">
                <a:solidFill>
                  <a:prstClr val="black"/>
                </a:solidFill>
              </a:rPr>
              <a:t>Fluoride</a:t>
            </a:r>
          </a:p>
          <a:p>
            <a:pPr fontAlgn="base">
              <a:spcBef>
                <a:spcPct val="0"/>
              </a:spcBef>
              <a:spcAft>
                <a:spcPct val="0"/>
              </a:spcAft>
              <a:buFont typeface="Arial" pitchFamily="34" charset="0"/>
              <a:buChar char="•"/>
              <a:defRPr/>
            </a:pPr>
            <a:r>
              <a:rPr lang="en-US" sz="2400" dirty="0">
                <a:solidFill>
                  <a:prstClr val="black"/>
                </a:solidFill>
              </a:rPr>
              <a:t>Fish</a:t>
            </a:r>
          </a:p>
          <a:p>
            <a:pPr fontAlgn="base">
              <a:spcBef>
                <a:spcPct val="0"/>
              </a:spcBef>
              <a:spcAft>
                <a:spcPct val="0"/>
              </a:spcAft>
              <a:buFont typeface="Arial" pitchFamily="34" charset="0"/>
              <a:buChar char="•"/>
              <a:defRPr/>
            </a:pPr>
            <a:r>
              <a:rPr lang="en-US" sz="2400" dirty="0">
                <a:solidFill>
                  <a:prstClr val="black"/>
                </a:solidFill>
              </a:rPr>
              <a:t>Complex</a:t>
            </a:r>
          </a:p>
          <a:p>
            <a:pPr fontAlgn="base">
              <a:spcBef>
                <a:spcPct val="0"/>
              </a:spcBef>
              <a:spcAft>
                <a:spcPct val="0"/>
              </a:spcAft>
              <a:buFont typeface="Arial" pitchFamily="34" charset="0"/>
              <a:buChar char="•"/>
              <a:defRPr/>
            </a:pPr>
            <a:r>
              <a:rPr lang="en-US" sz="2400" dirty="0">
                <a:solidFill>
                  <a:prstClr val="black"/>
                </a:solidFill>
              </a:rPr>
              <a:t>Eggs </a:t>
            </a:r>
          </a:p>
          <a:p>
            <a:pPr fontAlgn="base">
              <a:spcBef>
                <a:spcPct val="0"/>
              </a:spcBef>
              <a:spcAft>
                <a:spcPct val="0"/>
              </a:spcAft>
              <a:buFont typeface="Arial" pitchFamily="34" charset="0"/>
              <a:buChar char="•"/>
              <a:defRPr/>
            </a:pPr>
            <a:r>
              <a:rPr lang="en-US" sz="2400" dirty="0">
                <a:solidFill>
                  <a:prstClr val="black"/>
                </a:solidFill>
              </a:rPr>
              <a:t>Chloride</a:t>
            </a:r>
          </a:p>
          <a:p>
            <a:pPr fontAlgn="base">
              <a:spcBef>
                <a:spcPct val="0"/>
              </a:spcBef>
              <a:spcAft>
                <a:spcPct val="0"/>
              </a:spcAft>
              <a:buFont typeface="Arial" pitchFamily="34" charset="0"/>
              <a:buChar char="•"/>
              <a:defRPr/>
            </a:pPr>
            <a:r>
              <a:rPr lang="en-US" sz="2400" dirty="0">
                <a:solidFill>
                  <a:prstClr val="black"/>
                </a:solidFill>
              </a:rPr>
              <a:t>Vitamin E</a:t>
            </a:r>
          </a:p>
          <a:p>
            <a:pPr fontAlgn="base">
              <a:spcBef>
                <a:spcPct val="0"/>
              </a:spcBef>
              <a:spcAft>
                <a:spcPct val="0"/>
              </a:spcAft>
              <a:buFont typeface="Arial" pitchFamily="34" charset="0"/>
              <a:buChar char="•"/>
              <a:defRPr/>
            </a:pPr>
            <a:r>
              <a:rPr lang="en-US" sz="2400" dirty="0">
                <a:solidFill>
                  <a:prstClr val="black"/>
                </a:solidFill>
              </a:rPr>
              <a:t>Bread</a:t>
            </a:r>
          </a:p>
          <a:p>
            <a:pPr fontAlgn="base">
              <a:spcBef>
                <a:spcPct val="0"/>
              </a:spcBef>
              <a:spcAft>
                <a:spcPct val="0"/>
              </a:spcAft>
              <a:buFont typeface="Arial" pitchFamily="34" charset="0"/>
              <a:buChar char="•"/>
              <a:defRPr/>
            </a:pPr>
            <a:r>
              <a:rPr lang="en-US" sz="2400" dirty="0">
                <a:solidFill>
                  <a:prstClr val="black"/>
                </a:solidFill>
              </a:rPr>
              <a:t>B Vitamins</a:t>
            </a:r>
          </a:p>
          <a:p>
            <a:pPr fontAlgn="base">
              <a:spcBef>
                <a:spcPct val="0"/>
              </a:spcBef>
              <a:spcAft>
                <a:spcPct val="0"/>
              </a:spcAft>
              <a:buFont typeface="Arial"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4046866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Answers</a:t>
            </a:r>
          </a:p>
        </p:txBody>
      </p:sp>
      <p:sp>
        <p:nvSpPr>
          <p:cNvPr id="23555" name="Text Placeholder 2"/>
          <p:cNvSpPr>
            <a:spLocks noGrp="1"/>
          </p:cNvSpPr>
          <p:nvPr>
            <p:ph type="body" idx="1"/>
          </p:nvPr>
        </p:nvSpPr>
        <p:spPr>
          <a:xfrm>
            <a:off x="304800" y="2133600"/>
            <a:ext cx="4040188" cy="639763"/>
          </a:xfrm>
        </p:spPr>
        <p:txBody>
          <a:bodyPr/>
          <a:lstStyle/>
          <a:p>
            <a:r>
              <a:rPr lang="en-US" altLang="en-US" dirty="0" smtClean="0"/>
              <a:t>Carbohydrates		</a:t>
            </a:r>
          </a:p>
        </p:txBody>
      </p:sp>
      <p:sp>
        <p:nvSpPr>
          <p:cNvPr id="23556" name="Content Placeholder 3"/>
          <p:cNvSpPr>
            <a:spLocks noGrp="1"/>
          </p:cNvSpPr>
          <p:nvPr>
            <p:ph sz="half" idx="2"/>
          </p:nvPr>
        </p:nvSpPr>
        <p:spPr>
          <a:xfrm>
            <a:off x="381000" y="2906713"/>
            <a:ext cx="4040188" cy="3951287"/>
          </a:xfrm>
        </p:spPr>
        <p:txBody>
          <a:bodyPr/>
          <a:lstStyle/>
          <a:p>
            <a:r>
              <a:rPr lang="en-US" altLang="en-US" dirty="0" smtClean="0"/>
              <a:t>Sugar</a:t>
            </a:r>
          </a:p>
          <a:p>
            <a:r>
              <a:rPr lang="en-US" altLang="en-US" dirty="0" smtClean="0"/>
              <a:t>Soda</a:t>
            </a:r>
          </a:p>
          <a:p>
            <a:r>
              <a:rPr lang="en-US" altLang="en-US" dirty="0" smtClean="0"/>
              <a:t>Simple</a:t>
            </a:r>
          </a:p>
          <a:p>
            <a:r>
              <a:rPr lang="en-US" altLang="en-US" dirty="0" smtClean="0"/>
              <a:t>Complex</a:t>
            </a:r>
          </a:p>
          <a:p>
            <a:r>
              <a:rPr lang="en-US" altLang="en-US" dirty="0" smtClean="0"/>
              <a:t>Fiber</a:t>
            </a:r>
          </a:p>
          <a:p>
            <a:r>
              <a:rPr lang="en-US" altLang="en-US" dirty="0" smtClean="0"/>
              <a:t>Pasta</a:t>
            </a:r>
          </a:p>
          <a:p>
            <a:r>
              <a:rPr lang="en-US" altLang="en-US" dirty="0" smtClean="0"/>
              <a:t>Bread</a:t>
            </a:r>
          </a:p>
        </p:txBody>
      </p:sp>
      <p:sp>
        <p:nvSpPr>
          <p:cNvPr id="23557" name="Text Placeholder 4"/>
          <p:cNvSpPr>
            <a:spLocks noGrp="1"/>
          </p:cNvSpPr>
          <p:nvPr>
            <p:ph type="body" sz="quarter" idx="3"/>
          </p:nvPr>
        </p:nvSpPr>
        <p:spPr>
          <a:xfrm>
            <a:off x="3048000" y="1524000"/>
            <a:ext cx="2362200" cy="685800"/>
          </a:xfrm>
        </p:spPr>
        <p:txBody>
          <a:bodyPr/>
          <a:lstStyle/>
          <a:p>
            <a:r>
              <a:rPr lang="en-US" altLang="en-US" dirty="0" smtClean="0"/>
              <a:t>Proteins</a:t>
            </a:r>
          </a:p>
        </p:txBody>
      </p:sp>
      <p:sp>
        <p:nvSpPr>
          <p:cNvPr id="23558" name="Content Placeholder 5"/>
          <p:cNvSpPr>
            <a:spLocks noGrp="1"/>
          </p:cNvSpPr>
          <p:nvPr>
            <p:ph sz="quarter" idx="4"/>
          </p:nvPr>
        </p:nvSpPr>
        <p:spPr>
          <a:xfrm>
            <a:off x="2667000" y="2209800"/>
            <a:ext cx="2286000" cy="3951288"/>
          </a:xfrm>
        </p:spPr>
        <p:txBody>
          <a:bodyPr/>
          <a:lstStyle/>
          <a:p>
            <a:r>
              <a:rPr lang="en-US" altLang="en-US" dirty="0" smtClean="0"/>
              <a:t>Beans</a:t>
            </a:r>
          </a:p>
          <a:p>
            <a:r>
              <a:rPr lang="en-US" altLang="en-US" dirty="0" smtClean="0"/>
              <a:t>Essential &amp; </a:t>
            </a:r>
          </a:p>
          <a:p>
            <a:pPr>
              <a:buFont typeface="Arial" charset="0"/>
              <a:buNone/>
            </a:pPr>
            <a:r>
              <a:rPr lang="en-US" altLang="en-US" dirty="0" smtClean="0"/>
              <a:t>     Nonessential</a:t>
            </a:r>
          </a:p>
          <a:p>
            <a:r>
              <a:rPr lang="en-US" altLang="en-US" dirty="0" smtClean="0"/>
              <a:t>Amino Acid</a:t>
            </a:r>
          </a:p>
          <a:p>
            <a:r>
              <a:rPr lang="en-US" altLang="en-US" dirty="0" smtClean="0"/>
              <a:t>Eggs</a:t>
            </a:r>
          </a:p>
          <a:p>
            <a:r>
              <a:rPr lang="en-US" altLang="en-US" dirty="0" smtClean="0"/>
              <a:t>Fish</a:t>
            </a:r>
          </a:p>
        </p:txBody>
      </p:sp>
      <p:sp>
        <p:nvSpPr>
          <p:cNvPr id="7" name="Text Placeholder 4"/>
          <p:cNvSpPr txBox="1">
            <a:spLocks/>
          </p:cNvSpPr>
          <p:nvPr/>
        </p:nvSpPr>
        <p:spPr bwMode="auto">
          <a:xfrm>
            <a:off x="5105400" y="2362200"/>
            <a:ext cx="1298575"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Fats</a:t>
            </a:r>
          </a:p>
        </p:txBody>
      </p:sp>
      <p:sp>
        <p:nvSpPr>
          <p:cNvPr id="8" name="TextBox 7"/>
          <p:cNvSpPr txBox="1"/>
          <p:nvPr/>
        </p:nvSpPr>
        <p:spPr>
          <a:xfrm>
            <a:off x="5029200" y="3048000"/>
            <a:ext cx="1600200" cy="1570038"/>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Butter</a:t>
            </a:r>
          </a:p>
          <a:p>
            <a:pPr fontAlgn="base">
              <a:spcBef>
                <a:spcPct val="0"/>
              </a:spcBef>
              <a:spcAft>
                <a:spcPct val="0"/>
              </a:spcAft>
              <a:buFont typeface="Arial" pitchFamily="34" charset="0"/>
              <a:buChar char="•"/>
              <a:defRPr/>
            </a:pPr>
            <a:r>
              <a:rPr lang="en-US" sz="2400" dirty="0">
                <a:solidFill>
                  <a:prstClr val="black"/>
                </a:solidFill>
              </a:rPr>
              <a:t>Oil</a:t>
            </a:r>
          </a:p>
          <a:p>
            <a:pPr fontAlgn="base">
              <a:spcBef>
                <a:spcPct val="0"/>
              </a:spcBef>
              <a:spcAft>
                <a:spcPct val="0"/>
              </a:spcAft>
              <a:buFont typeface="Arial" pitchFamily="34" charset="0"/>
              <a:buChar char="•"/>
              <a:defRPr/>
            </a:pPr>
            <a:r>
              <a:rPr lang="en-US" sz="2400" dirty="0">
                <a:solidFill>
                  <a:prstClr val="black"/>
                </a:solidFill>
              </a:rPr>
              <a:t>Fish</a:t>
            </a:r>
          </a:p>
          <a:p>
            <a:pPr fontAlgn="base">
              <a:spcBef>
                <a:spcPct val="0"/>
              </a:spcBef>
              <a:spcAft>
                <a:spcPct val="0"/>
              </a:spcAft>
              <a:buFont typeface="Arial" pitchFamily="34" charset="0"/>
              <a:buChar char="•"/>
              <a:defRPr/>
            </a:pPr>
            <a:r>
              <a:rPr lang="en-US" sz="2400" dirty="0">
                <a:solidFill>
                  <a:prstClr val="black"/>
                </a:solidFill>
              </a:rPr>
              <a:t>Eggs</a:t>
            </a:r>
          </a:p>
        </p:txBody>
      </p:sp>
      <p:sp>
        <p:nvSpPr>
          <p:cNvPr id="9" name="Text Placeholder 4"/>
          <p:cNvSpPr txBox="1">
            <a:spLocks/>
          </p:cNvSpPr>
          <p:nvPr/>
        </p:nvSpPr>
        <p:spPr bwMode="auto">
          <a:xfrm>
            <a:off x="4648200" y="4876800"/>
            <a:ext cx="1524000"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Vitamins</a:t>
            </a:r>
          </a:p>
        </p:txBody>
      </p:sp>
      <p:sp>
        <p:nvSpPr>
          <p:cNvPr id="11" name="TextBox 10"/>
          <p:cNvSpPr txBox="1"/>
          <p:nvPr/>
        </p:nvSpPr>
        <p:spPr>
          <a:xfrm>
            <a:off x="4648200" y="5562600"/>
            <a:ext cx="1828800" cy="830997"/>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sz="2400" dirty="0">
                <a:solidFill>
                  <a:prstClr val="black"/>
                </a:solidFill>
                <a:latin typeface="Calibri" pitchFamily="34" charset="0"/>
              </a:rPr>
              <a:t>Vit A,C,E, K</a:t>
            </a:r>
          </a:p>
          <a:p>
            <a:pPr eaLnBrk="1" fontAlgn="base" hangingPunct="1">
              <a:spcBef>
                <a:spcPct val="0"/>
              </a:spcBef>
              <a:spcAft>
                <a:spcPct val="0"/>
              </a:spcAft>
              <a:buFont typeface="Arial" charset="0"/>
              <a:buChar char="•"/>
            </a:pPr>
            <a:r>
              <a:rPr lang="en-US" altLang="en-US" sz="2400" dirty="0">
                <a:solidFill>
                  <a:prstClr val="black"/>
                </a:solidFill>
                <a:latin typeface="Calibri" pitchFamily="34" charset="0"/>
              </a:rPr>
              <a:t>B Complex</a:t>
            </a:r>
          </a:p>
        </p:txBody>
      </p:sp>
      <p:sp>
        <p:nvSpPr>
          <p:cNvPr id="12" name="Text Placeholder 4"/>
          <p:cNvSpPr txBox="1">
            <a:spLocks/>
          </p:cNvSpPr>
          <p:nvPr/>
        </p:nvSpPr>
        <p:spPr bwMode="auto">
          <a:xfrm>
            <a:off x="6858000" y="1752600"/>
            <a:ext cx="1524000"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Minerals</a:t>
            </a:r>
          </a:p>
        </p:txBody>
      </p:sp>
      <p:sp>
        <p:nvSpPr>
          <p:cNvPr id="13" name="TextBox 12"/>
          <p:cNvSpPr txBox="1"/>
          <p:nvPr/>
        </p:nvSpPr>
        <p:spPr>
          <a:xfrm>
            <a:off x="6858000" y="2438400"/>
            <a:ext cx="2590800" cy="3416300"/>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Calcium</a:t>
            </a:r>
          </a:p>
          <a:p>
            <a:pPr fontAlgn="base">
              <a:spcBef>
                <a:spcPct val="0"/>
              </a:spcBef>
              <a:spcAft>
                <a:spcPct val="0"/>
              </a:spcAft>
              <a:buFont typeface="Arial" pitchFamily="34" charset="0"/>
              <a:buChar char="•"/>
              <a:defRPr/>
            </a:pPr>
            <a:r>
              <a:rPr lang="en-US" sz="2400" dirty="0">
                <a:solidFill>
                  <a:prstClr val="black"/>
                </a:solidFill>
              </a:rPr>
              <a:t>Phosphate</a:t>
            </a:r>
          </a:p>
          <a:p>
            <a:pPr fontAlgn="base">
              <a:spcBef>
                <a:spcPct val="0"/>
              </a:spcBef>
              <a:spcAft>
                <a:spcPct val="0"/>
              </a:spcAft>
              <a:buFont typeface="Arial" pitchFamily="34" charset="0"/>
              <a:buChar char="•"/>
              <a:defRPr/>
            </a:pPr>
            <a:r>
              <a:rPr lang="en-US" sz="2400" dirty="0">
                <a:solidFill>
                  <a:prstClr val="black"/>
                </a:solidFill>
              </a:rPr>
              <a:t>Iron</a:t>
            </a:r>
          </a:p>
          <a:p>
            <a:pPr fontAlgn="base">
              <a:spcBef>
                <a:spcPct val="0"/>
              </a:spcBef>
              <a:spcAft>
                <a:spcPct val="0"/>
              </a:spcAft>
              <a:buFont typeface="Arial" pitchFamily="34" charset="0"/>
              <a:buChar char="•"/>
              <a:defRPr/>
            </a:pPr>
            <a:r>
              <a:rPr lang="en-US" sz="2400" dirty="0">
                <a:solidFill>
                  <a:prstClr val="black"/>
                </a:solidFill>
              </a:rPr>
              <a:t>Copper</a:t>
            </a:r>
          </a:p>
          <a:p>
            <a:pPr fontAlgn="base">
              <a:spcBef>
                <a:spcPct val="0"/>
              </a:spcBef>
              <a:spcAft>
                <a:spcPct val="0"/>
              </a:spcAft>
              <a:buFont typeface="Arial" pitchFamily="34" charset="0"/>
              <a:buChar char="•"/>
              <a:defRPr/>
            </a:pPr>
            <a:r>
              <a:rPr lang="en-US" sz="2400" dirty="0">
                <a:solidFill>
                  <a:prstClr val="black"/>
                </a:solidFill>
              </a:rPr>
              <a:t>Potassium </a:t>
            </a:r>
          </a:p>
          <a:p>
            <a:pPr fontAlgn="base">
              <a:spcBef>
                <a:spcPct val="0"/>
              </a:spcBef>
              <a:spcAft>
                <a:spcPct val="0"/>
              </a:spcAft>
              <a:buFont typeface="Arial" pitchFamily="34" charset="0"/>
              <a:buChar char="•"/>
              <a:defRPr/>
            </a:pPr>
            <a:r>
              <a:rPr lang="en-US" sz="2400" dirty="0">
                <a:solidFill>
                  <a:prstClr val="black"/>
                </a:solidFill>
              </a:rPr>
              <a:t>Fluoride</a:t>
            </a:r>
          </a:p>
          <a:p>
            <a:pPr fontAlgn="base">
              <a:spcBef>
                <a:spcPct val="0"/>
              </a:spcBef>
              <a:spcAft>
                <a:spcPct val="0"/>
              </a:spcAft>
              <a:buFont typeface="Arial" pitchFamily="34" charset="0"/>
              <a:buChar char="•"/>
              <a:defRPr/>
            </a:pPr>
            <a:r>
              <a:rPr lang="en-US" sz="2400" dirty="0">
                <a:solidFill>
                  <a:prstClr val="black"/>
                </a:solidFill>
              </a:rPr>
              <a:t> Sodium</a:t>
            </a:r>
          </a:p>
          <a:p>
            <a:pPr fontAlgn="base">
              <a:spcBef>
                <a:spcPct val="0"/>
              </a:spcBef>
              <a:spcAft>
                <a:spcPct val="0"/>
              </a:spcAft>
              <a:buFont typeface="Arial" pitchFamily="34" charset="0"/>
              <a:buChar char="•"/>
              <a:defRPr/>
            </a:pPr>
            <a:r>
              <a:rPr lang="en-US" sz="2400" dirty="0">
                <a:solidFill>
                  <a:prstClr val="black"/>
                </a:solidFill>
              </a:rPr>
              <a:t>Chloride</a:t>
            </a:r>
          </a:p>
          <a:p>
            <a:pPr fontAlgn="base">
              <a:spcBef>
                <a:spcPct val="0"/>
              </a:spcBef>
              <a:spcAft>
                <a:spcPct val="0"/>
              </a:spcAft>
              <a:buFont typeface="Arial"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1262175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1"/>
            <a:ext cx="7797662" cy="914400"/>
          </a:xfrm>
        </p:spPr>
        <p:txBody>
          <a:bodyPr/>
          <a:lstStyle/>
          <a:p>
            <a:r>
              <a:rPr lang="en-US" dirty="0" smtClean="0"/>
              <a:t>Vocab for lessons 3 and 4</a:t>
            </a:r>
            <a:endParaRPr lang="en-US" dirty="0"/>
          </a:p>
        </p:txBody>
      </p:sp>
      <p:sp>
        <p:nvSpPr>
          <p:cNvPr id="3" name="Content Placeholder 2"/>
          <p:cNvSpPr>
            <a:spLocks noGrp="1"/>
          </p:cNvSpPr>
          <p:nvPr>
            <p:ph sz="quarter" idx="13"/>
          </p:nvPr>
        </p:nvSpPr>
        <p:spPr>
          <a:xfrm>
            <a:off x="514351" y="1066800"/>
            <a:ext cx="7796030" cy="4419600"/>
          </a:xfrm>
        </p:spPr>
        <p:txBody>
          <a:bodyPr>
            <a:normAutofit/>
          </a:bodyPr>
          <a:lstStyle/>
          <a:p>
            <a:r>
              <a:rPr lang="en-US" sz="2400" dirty="0" smtClean="0"/>
              <a:t>Nutrient Dense</a:t>
            </a:r>
          </a:p>
          <a:p>
            <a:r>
              <a:rPr lang="en-US" sz="2400" dirty="0" smtClean="0"/>
              <a:t>Food additives</a:t>
            </a:r>
          </a:p>
          <a:p>
            <a:r>
              <a:rPr lang="en-US" sz="2400" dirty="0" smtClean="0"/>
              <a:t> Food bourne illness</a:t>
            </a:r>
          </a:p>
          <a:p>
            <a:r>
              <a:rPr lang="en-US" sz="2400" dirty="0" smtClean="0"/>
              <a:t>Pasteurization</a:t>
            </a:r>
          </a:p>
          <a:p>
            <a:r>
              <a:rPr lang="en-US" sz="2400" dirty="0" smtClean="0"/>
              <a:t>Cross-contamination</a:t>
            </a:r>
          </a:p>
          <a:p>
            <a:r>
              <a:rPr lang="en-US" sz="2400" dirty="0" smtClean="0"/>
              <a:t>Food allergy</a:t>
            </a:r>
          </a:p>
          <a:p>
            <a:r>
              <a:rPr lang="en-US" sz="2400" dirty="0" smtClean="0"/>
              <a:t>Food intolerance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1"/>
            <a:ext cx="7797662" cy="761999"/>
          </a:xfrm>
        </p:spPr>
        <p:txBody>
          <a:bodyPr/>
          <a:lstStyle/>
          <a:p>
            <a:r>
              <a:rPr lang="en-US" dirty="0" smtClean="0"/>
              <a:t>Making Smart Choices</a:t>
            </a:r>
            <a:endParaRPr lang="en-US" dirty="0"/>
          </a:p>
        </p:txBody>
      </p:sp>
      <p:sp>
        <p:nvSpPr>
          <p:cNvPr id="3" name="Content Placeholder 2"/>
          <p:cNvSpPr>
            <a:spLocks noGrp="1"/>
          </p:cNvSpPr>
          <p:nvPr>
            <p:ph sz="quarter" idx="13"/>
          </p:nvPr>
        </p:nvSpPr>
        <p:spPr>
          <a:xfrm>
            <a:off x="514351" y="1143000"/>
            <a:ext cx="7796030" cy="4231585"/>
          </a:xfrm>
        </p:spPr>
        <p:txBody>
          <a:bodyPr>
            <a:normAutofit/>
          </a:bodyPr>
          <a:lstStyle/>
          <a:p>
            <a:r>
              <a:rPr lang="en-US" sz="2400" dirty="0" smtClean="0">
                <a:solidFill>
                  <a:srgbClr val="FF0000"/>
                </a:solidFill>
              </a:rPr>
              <a:t>USDA</a:t>
            </a:r>
            <a:r>
              <a:rPr lang="en-US" sz="2400" dirty="0" smtClean="0"/>
              <a:t> and </a:t>
            </a:r>
            <a:r>
              <a:rPr lang="en-US" sz="2400" dirty="0" smtClean="0">
                <a:solidFill>
                  <a:srgbClr val="FF0000"/>
                </a:solidFill>
              </a:rPr>
              <a:t>MyPyramid</a:t>
            </a:r>
            <a:r>
              <a:rPr lang="en-US" sz="2400" dirty="0" smtClean="0"/>
              <a:t> are two things that you can get information from to make better decisions</a:t>
            </a:r>
          </a:p>
          <a:p>
            <a:r>
              <a:rPr lang="en-US" sz="2400" dirty="0" smtClean="0"/>
              <a:t>Recommendations are to eat:</a:t>
            </a:r>
          </a:p>
          <a:p>
            <a:pPr lvl="1"/>
            <a:r>
              <a:rPr lang="en-US" sz="2400" dirty="0" smtClean="0"/>
              <a:t>Lots of fruits and veggies</a:t>
            </a:r>
          </a:p>
          <a:p>
            <a:pPr lvl="1"/>
            <a:r>
              <a:rPr lang="en-US" sz="2400" dirty="0" smtClean="0"/>
              <a:t>Get calcium from low-fat and fat-free dairy</a:t>
            </a:r>
          </a:p>
          <a:p>
            <a:pPr lvl="1"/>
            <a:r>
              <a:rPr lang="en-US" sz="2400" dirty="0" smtClean="0"/>
              <a:t>Make half your grains whole</a:t>
            </a:r>
          </a:p>
          <a:p>
            <a:pPr lvl="1"/>
            <a:r>
              <a:rPr lang="en-US" sz="2400" dirty="0" smtClean="0"/>
              <a:t>Choose lean cuts of meat</a:t>
            </a:r>
          </a:p>
          <a:p>
            <a:pPr lvl="1"/>
            <a:r>
              <a:rPr lang="en-US" sz="2400" dirty="0" smtClean="0"/>
              <a:t>Limit high fat foods, salt and sugar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Density</a:t>
            </a:r>
            <a:endParaRPr lang="en-US" dirty="0"/>
          </a:p>
        </p:txBody>
      </p:sp>
      <p:sp>
        <p:nvSpPr>
          <p:cNvPr id="3" name="Content Placeholder 2"/>
          <p:cNvSpPr>
            <a:spLocks noGrp="1"/>
          </p:cNvSpPr>
          <p:nvPr>
            <p:ph sz="quarter" idx="13"/>
          </p:nvPr>
        </p:nvSpPr>
        <p:spPr>
          <a:xfrm>
            <a:off x="514351" y="1524000"/>
            <a:ext cx="7796030" cy="3850585"/>
          </a:xfrm>
        </p:spPr>
        <p:txBody>
          <a:bodyPr>
            <a:normAutofit/>
          </a:bodyPr>
          <a:lstStyle/>
          <a:p>
            <a:r>
              <a:rPr lang="en-US" sz="2400" dirty="0" smtClean="0"/>
              <a:t>The more nutrient dense a food is the more nutrients it packs into a given number of calories</a:t>
            </a:r>
          </a:p>
          <a:p>
            <a:r>
              <a:rPr lang="en-US" sz="2400" dirty="0" smtClean="0"/>
              <a:t>Example:  three cups of carrots and ½ of a snack bag of chips have the same number of calories but the carrot is more nutrient dense</a:t>
            </a:r>
          </a:p>
          <a:p>
            <a:r>
              <a:rPr lang="en-US" sz="2400" dirty="0" smtClean="0"/>
              <a:t>If your overall diet is nutrient dense you can include an occasional treat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Right When Eating Out</a:t>
            </a:r>
            <a:endParaRPr lang="en-US" dirty="0"/>
          </a:p>
        </p:txBody>
      </p:sp>
      <p:sp>
        <p:nvSpPr>
          <p:cNvPr id="3" name="Content Placeholder 2"/>
          <p:cNvSpPr>
            <a:spLocks noGrp="1"/>
          </p:cNvSpPr>
          <p:nvPr>
            <p:ph sz="quarter" idx="13"/>
          </p:nvPr>
        </p:nvSpPr>
        <p:spPr>
          <a:xfrm>
            <a:off x="76200" y="1752600"/>
            <a:ext cx="8234181" cy="3621985"/>
          </a:xfrm>
        </p:spPr>
        <p:txBody>
          <a:bodyPr>
            <a:normAutofit/>
          </a:bodyPr>
          <a:lstStyle/>
          <a:p>
            <a:r>
              <a:rPr lang="en-US" sz="2400" dirty="0" smtClean="0"/>
              <a:t>Watch portion sizes</a:t>
            </a:r>
          </a:p>
          <a:p>
            <a:r>
              <a:rPr lang="en-US" sz="2400" dirty="0" smtClean="0"/>
              <a:t>Pay attention to how its made</a:t>
            </a:r>
          </a:p>
          <a:p>
            <a:r>
              <a:rPr lang="en-US" sz="2400" dirty="0" smtClean="0"/>
              <a:t>Add fresh fruit and veggies</a:t>
            </a:r>
          </a:p>
          <a:p>
            <a:r>
              <a:rPr lang="en-US" sz="2400" dirty="0" smtClean="0"/>
              <a:t>Go easy on toppings</a:t>
            </a:r>
          </a:p>
          <a:p>
            <a:r>
              <a:rPr lang="en-US" sz="2400" dirty="0" smtClean="0"/>
              <a:t>Don’t drink your calories</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514600"/>
            <a:ext cx="4301218"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1"/>
            <a:ext cx="7797662" cy="914399"/>
          </a:xfrm>
        </p:spPr>
        <p:txBody>
          <a:bodyPr/>
          <a:lstStyle/>
          <a:p>
            <a:r>
              <a:rPr lang="en-US" dirty="0" smtClean="0"/>
              <a:t>Label Basics</a:t>
            </a:r>
            <a:endParaRPr lang="en-US" dirty="0"/>
          </a:p>
        </p:txBody>
      </p:sp>
      <p:sp>
        <p:nvSpPr>
          <p:cNvPr id="3" name="Content Placeholder 2"/>
          <p:cNvSpPr>
            <a:spLocks noGrp="1"/>
          </p:cNvSpPr>
          <p:nvPr>
            <p:ph sz="quarter" idx="13"/>
          </p:nvPr>
        </p:nvSpPr>
        <p:spPr>
          <a:xfrm>
            <a:off x="514351" y="990600"/>
            <a:ext cx="7796030" cy="4383985"/>
          </a:xfrm>
        </p:spPr>
        <p:txBody>
          <a:bodyPr>
            <a:normAutofit fontScale="92500" lnSpcReduction="10000"/>
          </a:bodyPr>
          <a:lstStyle/>
          <a:p>
            <a:r>
              <a:rPr lang="en-US" sz="2400" dirty="0" smtClean="0"/>
              <a:t>Name</a:t>
            </a:r>
          </a:p>
          <a:p>
            <a:r>
              <a:rPr lang="en-US" sz="2400" dirty="0" smtClean="0"/>
              <a:t>Amount in the package</a:t>
            </a:r>
          </a:p>
          <a:p>
            <a:r>
              <a:rPr lang="en-US" sz="2400" dirty="0" smtClean="0"/>
              <a:t>Name and address</a:t>
            </a:r>
          </a:p>
          <a:p>
            <a:pPr marL="0" indent="0">
              <a:buNone/>
            </a:pPr>
            <a:r>
              <a:rPr lang="en-US" sz="2400" dirty="0" smtClean="0"/>
              <a:t> of company that makes it</a:t>
            </a:r>
          </a:p>
          <a:p>
            <a:r>
              <a:rPr lang="en-US" sz="2400" dirty="0" smtClean="0"/>
              <a:t>Ingredients</a:t>
            </a:r>
          </a:p>
          <a:p>
            <a:pPr marL="537210" lvl="1" indent="0">
              <a:buNone/>
            </a:pPr>
            <a:r>
              <a:rPr lang="en-US" sz="2400" dirty="0" smtClean="0"/>
              <a:t>	Appear in descending order by weight</a:t>
            </a:r>
          </a:p>
          <a:p>
            <a:r>
              <a:rPr lang="en-US" sz="2400" dirty="0" smtClean="0"/>
              <a:t>Nutrition Facts</a:t>
            </a:r>
          </a:p>
          <a:p>
            <a:pPr marL="64008" indent="0">
              <a:buNone/>
            </a:pPr>
            <a:r>
              <a:rPr lang="en-US" sz="2400" dirty="0" smtClean="0"/>
              <a:t>	Calories, amounts of protein, carbs, fats, vitamins, 	</a:t>
            </a:r>
          </a:p>
          <a:p>
            <a:pPr marL="64008" indent="0">
              <a:buNone/>
            </a:pPr>
            <a:r>
              <a:rPr lang="en-US" sz="2400" dirty="0"/>
              <a:t>	</a:t>
            </a:r>
            <a:r>
              <a:rPr lang="en-US" sz="2400" dirty="0" smtClean="0"/>
              <a:t>minerals, serving size, </a:t>
            </a:r>
            <a:r>
              <a:rPr lang="en-US" sz="2400" dirty="0" err="1" smtClean="0"/>
              <a:t>rda’s</a:t>
            </a:r>
            <a:r>
              <a:rPr lang="en-US" sz="2400" dirty="0" smtClean="0"/>
              <a:t> etc…</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53"/>
            <a:ext cx="4421565" cy="345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6" end="6"/>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2000"/>
                                        <p:tgtEl>
                                          <p:spTgt spid="3">
                                            <p:txEl>
                                              <p:pRg st="7" end="7"/>
                                            </p:txEl>
                                          </p:spTgt>
                                        </p:tgtEl>
                                      </p:cBhvr>
                                    </p:animEffect>
                                    <p:anim calcmode="lin" valueType="num">
                                      <p:cBhvr>
                                        <p:cTn id="5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7" end="7"/>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2000"/>
                                        <p:tgtEl>
                                          <p:spTgt spid="3">
                                            <p:txEl>
                                              <p:pRg st="8" end="8"/>
                                            </p:txEl>
                                          </p:spTgt>
                                        </p:tgtEl>
                                      </p:cBhvr>
                                    </p:animEffect>
                                    <p:anim calcmode="lin" valueType="num">
                                      <p:cBhvr>
                                        <p:cTn id="5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1"/>
            <a:ext cx="7797662" cy="914399"/>
          </a:xfrm>
        </p:spPr>
        <p:txBody>
          <a:bodyPr/>
          <a:lstStyle/>
          <a:p>
            <a:pPr algn="ctr"/>
            <a:r>
              <a:rPr lang="en-US" dirty="0" smtClean="0"/>
              <a:t>Nutrition Assessment</a:t>
            </a:r>
            <a:endParaRPr lang="en-US" dirty="0"/>
          </a:p>
        </p:txBody>
      </p:sp>
      <p:sp>
        <p:nvSpPr>
          <p:cNvPr id="3" name="Content Placeholder 2"/>
          <p:cNvSpPr>
            <a:spLocks noGrp="1"/>
          </p:cNvSpPr>
          <p:nvPr>
            <p:ph sz="quarter" idx="13"/>
          </p:nvPr>
        </p:nvSpPr>
        <p:spPr>
          <a:xfrm>
            <a:off x="514351" y="1752600"/>
            <a:ext cx="7796030" cy="3621985"/>
          </a:xfrm>
        </p:spPr>
        <p:txBody>
          <a:bodyPr>
            <a:normAutofit fontScale="85000" lnSpcReduction="20000"/>
          </a:bodyPr>
          <a:lstStyle/>
          <a:p>
            <a:r>
              <a:rPr lang="en-US" dirty="0" smtClean="0"/>
              <a:t>3-ALWAYS          2-USUALLY          1-NEVER</a:t>
            </a:r>
          </a:p>
          <a:p>
            <a:pPr marL="0" indent="0">
              <a:buNone/>
            </a:pPr>
            <a:endParaRPr lang="en-US" dirty="0"/>
          </a:p>
          <a:p>
            <a:pPr marL="0" indent="0">
              <a:buNone/>
            </a:pPr>
            <a:endParaRPr lang="en-US" dirty="0" smtClean="0"/>
          </a:p>
          <a:p>
            <a:pPr marL="578358" indent="-514350">
              <a:buFont typeface="+mj-lt"/>
              <a:buAutoNum type="arabicPeriod"/>
            </a:pPr>
            <a:r>
              <a:rPr lang="en-US" sz="2600" dirty="0" smtClean="0"/>
              <a:t>I eat one raw fruit or vegetable every day</a:t>
            </a:r>
          </a:p>
          <a:p>
            <a:pPr marL="578358" indent="-514350">
              <a:buFont typeface="+mj-lt"/>
              <a:buAutoNum type="arabicPeriod"/>
            </a:pPr>
            <a:r>
              <a:rPr lang="en-US" sz="2600" dirty="0" smtClean="0"/>
              <a:t>I drink fewer than 5 soft drinks a week</a:t>
            </a:r>
          </a:p>
          <a:p>
            <a:pPr marL="578358" indent="-514350">
              <a:buFont typeface="+mj-lt"/>
              <a:buAutoNum type="arabicPeriod"/>
            </a:pPr>
            <a:r>
              <a:rPr lang="en-US" sz="2600" dirty="0" smtClean="0"/>
              <a:t>I avoid adding salt to my food</a:t>
            </a:r>
          </a:p>
          <a:p>
            <a:pPr marL="578358" indent="-514350">
              <a:buFont typeface="+mj-lt"/>
              <a:buAutoNum type="arabicPeriod"/>
            </a:pPr>
            <a:r>
              <a:rPr lang="en-US" sz="2600" dirty="0" smtClean="0"/>
              <a:t>  </a:t>
            </a:r>
            <a:r>
              <a:rPr lang="en-US" sz="2600" dirty="0"/>
              <a:t>I eat food high in fiber </a:t>
            </a:r>
            <a:r>
              <a:rPr lang="en-US" sz="2600" dirty="0" smtClean="0"/>
              <a:t>daily</a:t>
            </a:r>
          </a:p>
          <a:p>
            <a:pPr marL="578358" indent="-514350">
              <a:buFont typeface="+mj-lt"/>
              <a:buAutoNum type="arabicPeriod"/>
            </a:pPr>
            <a:r>
              <a:rPr lang="en-US" sz="2600" dirty="0"/>
              <a:t>I read and understand food labels</a:t>
            </a:r>
          </a:p>
          <a:p>
            <a:pPr marL="578358" indent="-514350">
              <a:buFont typeface="+mj-lt"/>
              <a:buAutoNum type="arabicPeriod"/>
            </a:pPr>
            <a:endParaRPr lang="en-US" dirty="0" smtClean="0"/>
          </a:p>
          <a:p>
            <a:pPr marL="578358" indent="-514350">
              <a:buFont typeface="+mj-lt"/>
              <a:buAutoNum type="arabicPeriod"/>
            </a:pPr>
            <a:endParaRPr lang="en-US" dirty="0"/>
          </a:p>
          <a:p>
            <a:pPr marL="578358" indent="-514350">
              <a:buFont typeface="+mj-lt"/>
              <a:buAutoNum type="arabicPeriod"/>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454400"/>
            <a:ext cx="3200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81001"/>
            <a:ext cx="7797662" cy="990599"/>
          </a:xfrm>
        </p:spPr>
        <p:txBody>
          <a:bodyPr/>
          <a:lstStyle/>
          <a:p>
            <a:r>
              <a:rPr lang="en-US" dirty="0" smtClean="0"/>
              <a:t>Label claims</a:t>
            </a:r>
            <a:endParaRPr lang="en-US" dirty="0"/>
          </a:p>
        </p:txBody>
      </p:sp>
      <p:sp>
        <p:nvSpPr>
          <p:cNvPr id="3" name="Content Placeholder 2"/>
          <p:cNvSpPr>
            <a:spLocks noGrp="1"/>
          </p:cNvSpPr>
          <p:nvPr>
            <p:ph sz="quarter" idx="13"/>
          </p:nvPr>
        </p:nvSpPr>
        <p:spPr>
          <a:xfrm>
            <a:off x="514351" y="1143000"/>
            <a:ext cx="7796030" cy="4231585"/>
          </a:xfrm>
        </p:spPr>
        <p:txBody>
          <a:bodyPr>
            <a:normAutofit/>
          </a:bodyPr>
          <a:lstStyle/>
          <a:p>
            <a:r>
              <a:rPr lang="en-US" dirty="0" smtClean="0">
                <a:solidFill>
                  <a:srgbClr val="FF0000"/>
                </a:solidFill>
              </a:rPr>
              <a:t>FREE</a:t>
            </a:r>
            <a:r>
              <a:rPr lang="en-US" dirty="0" smtClean="0"/>
              <a:t>- contains little to no of a given component</a:t>
            </a:r>
          </a:p>
          <a:p>
            <a:r>
              <a:rPr lang="en-US" dirty="0" smtClean="0">
                <a:solidFill>
                  <a:srgbClr val="FF0000"/>
                </a:solidFill>
              </a:rPr>
              <a:t>LOW</a:t>
            </a:r>
            <a:r>
              <a:rPr lang="en-US" dirty="0" smtClean="0"/>
              <a:t>- you can eat regularly without exceeding your daily limits.  3gr or less of fat</a:t>
            </a:r>
          </a:p>
          <a:p>
            <a:r>
              <a:rPr lang="en-US" dirty="0" smtClean="0">
                <a:solidFill>
                  <a:srgbClr val="FF0000"/>
                </a:solidFill>
              </a:rPr>
              <a:t>LIGHT</a:t>
            </a:r>
            <a:r>
              <a:rPr lang="en-US" dirty="0" smtClean="0"/>
              <a:t>- 1/3 fewer calories, ½ fat or sodium of the original</a:t>
            </a:r>
          </a:p>
          <a:p>
            <a:r>
              <a:rPr lang="en-US" dirty="0" smtClean="0">
                <a:solidFill>
                  <a:srgbClr val="FF0000"/>
                </a:solidFill>
              </a:rPr>
              <a:t>REDUCED</a:t>
            </a:r>
            <a:r>
              <a:rPr lang="en-US" dirty="0" smtClean="0"/>
              <a:t>- 25% fewer calories or 25% less of a nutrient</a:t>
            </a:r>
          </a:p>
          <a:p>
            <a:r>
              <a:rPr lang="en-US" dirty="0" smtClean="0">
                <a:solidFill>
                  <a:srgbClr val="FF0000"/>
                </a:solidFill>
              </a:rPr>
              <a:t>HIGH</a:t>
            </a:r>
            <a:r>
              <a:rPr lang="en-US" dirty="0" smtClean="0"/>
              <a:t>- 20% of the daily value</a:t>
            </a:r>
          </a:p>
          <a:p>
            <a:r>
              <a:rPr lang="en-US" dirty="0" smtClean="0">
                <a:solidFill>
                  <a:srgbClr val="FF0000"/>
                </a:solidFill>
              </a:rPr>
              <a:t>GOOD SOURCE OF- </a:t>
            </a:r>
            <a:r>
              <a:rPr lang="en-US" dirty="0" smtClean="0"/>
              <a:t>10-19% of the daily value</a:t>
            </a:r>
          </a:p>
          <a:p>
            <a:r>
              <a:rPr lang="en-US" dirty="0" smtClean="0">
                <a:solidFill>
                  <a:srgbClr val="FF0000"/>
                </a:solidFill>
              </a:rPr>
              <a:t>HEALTHY</a:t>
            </a:r>
            <a:r>
              <a:rPr lang="en-US" dirty="0" smtClean="0"/>
              <a:t>- low in fat and sat fat, limited amounts of cholesterol and sodium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Content Placeholder 2"/>
          <p:cNvSpPr>
            <a:spLocks noGrp="1"/>
          </p:cNvSpPr>
          <p:nvPr>
            <p:ph sz="quarter" idx="13"/>
          </p:nvPr>
        </p:nvSpPr>
        <p:spPr/>
        <p:txBody>
          <a:bodyPr/>
          <a:lstStyle/>
          <a:p>
            <a:r>
              <a:rPr lang="en-US" sz="2400" dirty="0" smtClean="0">
                <a:solidFill>
                  <a:srgbClr val="FF0000"/>
                </a:solidFill>
              </a:rPr>
              <a:t>Sell by</a:t>
            </a:r>
            <a:r>
              <a:rPr lang="en-US" sz="2400" dirty="0" smtClean="0"/>
              <a:t>: last date a store should sell it</a:t>
            </a:r>
          </a:p>
          <a:p>
            <a:r>
              <a:rPr lang="en-US" sz="2400" dirty="0" smtClean="0">
                <a:solidFill>
                  <a:srgbClr val="FF0000"/>
                </a:solidFill>
              </a:rPr>
              <a:t>Use by or expiration date</a:t>
            </a:r>
            <a:r>
              <a:rPr lang="en-US" sz="2400" dirty="0" smtClean="0"/>
              <a:t>:  last date guaranteed</a:t>
            </a:r>
          </a:p>
          <a:p>
            <a:r>
              <a:rPr lang="en-US" sz="2400" dirty="0" smtClean="0">
                <a:solidFill>
                  <a:srgbClr val="FF0000"/>
                </a:solidFill>
              </a:rPr>
              <a:t>Freshness date</a:t>
            </a:r>
            <a:r>
              <a:rPr lang="en-US" sz="2400" dirty="0" smtClean="0"/>
              <a:t>:  short shelf life</a:t>
            </a:r>
          </a:p>
          <a:p>
            <a:r>
              <a:rPr lang="en-US" sz="2400" dirty="0" smtClean="0">
                <a:solidFill>
                  <a:srgbClr val="FF0000"/>
                </a:solidFill>
              </a:rPr>
              <a:t>Pack date</a:t>
            </a:r>
            <a:r>
              <a:rPr lang="en-US" sz="2400" dirty="0" smtClean="0"/>
              <a:t>: date it was packaged</a:t>
            </a:r>
          </a:p>
          <a:p>
            <a:pPr marL="64008"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33400"/>
            <a:ext cx="21812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352800"/>
            <a:ext cx="2883622" cy="214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4801"/>
            <a:ext cx="7797662" cy="990599"/>
          </a:xfrm>
        </p:spPr>
        <p:txBody>
          <a:bodyPr/>
          <a:lstStyle/>
          <a:p>
            <a:r>
              <a:rPr lang="en-US" dirty="0" smtClean="0"/>
              <a:t>Keeping Food Safe</a:t>
            </a:r>
            <a:endParaRPr lang="en-US" dirty="0"/>
          </a:p>
        </p:txBody>
      </p:sp>
      <p:sp>
        <p:nvSpPr>
          <p:cNvPr id="3" name="Content Placeholder 2"/>
          <p:cNvSpPr>
            <a:spLocks noGrp="1"/>
          </p:cNvSpPr>
          <p:nvPr>
            <p:ph sz="quarter" idx="13"/>
          </p:nvPr>
        </p:nvSpPr>
        <p:spPr/>
        <p:txBody>
          <a:bodyPr>
            <a:normAutofit/>
          </a:bodyPr>
          <a:lstStyle/>
          <a:p>
            <a:r>
              <a:rPr lang="en-US" sz="2400" dirty="0" smtClean="0"/>
              <a:t>Make sure milk/juice is </a:t>
            </a:r>
            <a:r>
              <a:rPr lang="en-US" sz="2400" dirty="0" smtClean="0">
                <a:solidFill>
                  <a:srgbClr val="FF0000"/>
                </a:solidFill>
              </a:rPr>
              <a:t>pasteurized</a:t>
            </a:r>
          </a:p>
          <a:p>
            <a:r>
              <a:rPr lang="en-US" sz="2400" dirty="0" smtClean="0">
                <a:solidFill>
                  <a:srgbClr val="FF0000"/>
                </a:solidFill>
              </a:rPr>
              <a:t>Clean</a:t>
            </a:r>
            <a:r>
              <a:rPr lang="en-US" sz="2400" dirty="0" smtClean="0"/>
              <a:t> all utensils and cutting surfaces</a:t>
            </a:r>
          </a:p>
          <a:p>
            <a:r>
              <a:rPr lang="en-US" sz="2400" dirty="0" smtClean="0">
                <a:solidFill>
                  <a:srgbClr val="FF0000"/>
                </a:solidFill>
              </a:rPr>
              <a:t>Separate</a:t>
            </a:r>
            <a:r>
              <a:rPr lang="en-US" sz="2400" dirty="0" smtClean="0"/>
              <a:t> foods most likely to carry pathogens like meat, eggs, seafood</a:t>
            </a:r>
          </a:p>
          <a:p>
            <a:r>
              <a:rPr lang="en-US" sz="2400" dirty="0" smtClean="0">
                <a:solidFill>
                  <a:srgbClr val="FF0000"/>
                </a:solidFill>
              </a:rPr>
              <a:t>Cook</a:t>
            </a:r>
            <a:r>
              <a:rPr lang="en-US" sz="2400" dirty="0" smtClean="0"/>
              <a:t> to a high enough temp</a:t>
            </a:r>
          </a:p>
          <a:p>
            <a:r>
              <a:rPr lang="en-US" sz="2400" dirty="0" smtClean="0">
                <a:solidFill>
                  <a:srgbClr val="FF0000"/>
                </a:solidFill>
              </a:rPr>
              <a:t>Chill</a:t>
            </a:r>
            <a:r>
              <a:rPr lang="en-US" sz="2400" dirty="0" smtClean="0"/>
              <a:t> in freezer, fridge or a cooler</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659" y="228600"/>
            <a:ext cx="263293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4801"/>
            <a:ext cx="7797662" cy="990599"/>
          </a:xfrm>
        </p:spPr>
        <p:txBody>
          <a:bodyPr/>
          <a:lstStyle/>
          <a:p>
            <a:r>
              <a:rPr lang="en-US" dirty="0" smtClean="0"/>
              <a:t>Food Sensitivities</a:t>
            </a:r>
            <a:endParaRPr lang="en-US" dirty="0"/>
          </a:p>
        </p:txBody>
      </p:sp>
      <p:sp>
        <p:nvSpPr>
          <p:cNvPr id="3" name="Content Placeholder 2"/>
          <p:cNvSpPr>
            <a:spLocks noGrp="1"/>
          </p:cNvSpPr>
          <p:nvPr>
            <p:ph sz="quarter" idx="13"/>
          </p:nvPr>
        </p:nvSpPr>
        <p:spPr>
          <a:xfrm>
            <a:off x="76201" y="1219200"/>
            <a:ext cx="6019800" cy="4343400"/>
          </a:xfrm>
        </p:spPr>
        <p:txBody>
          <a:bodyPr>
            <a:normAutofit fontScale="92500" lnSpcReduction="20000"/>
          </a:bodyPr>
          <a:lstStyle/>
          <a:p>
            <a:pPr marL="64008" indent="0">
              <a:buNone/>
            </a:pPr>
            <a:r>
              <a:rPr lang="en-US" sz="3200" dirty="0" smtClean="0">
                <a:solidFill>
                  <a:schemeClr val="accent1"/>
                </a:solidFill>
              </a:rPr>
              <a:t>Allergens</a:t>
            </a:r>
            <a:r>
              <a:rPr lang="en-US" sz="2800" dirty="0" smtClean="0"/>
              <a:t> </a:t>
            </a:r>
            <a:r>
              <a:rPr lang="en-US" sz="2400" dirty="0" smtClean="0"/>
              <a:t>are found in milk, eggs,</a:t>
            </a:r>
          </a:p>
          <a:p>
            <a:pPr marL="64008" indent="0">
              <a:buNone/>
            </a:pPr>
            <a:r>
              <a:rPr lang="en-US" sz="2400" dirty="0" smtClean="0"/>
              <a:t> peanuts, tree nuts, soybeans, wheat,</a:t>
            </a:r>
          </a:p>
          <a:p>
            <a:pPr marL="64008" indent="0">
              <a:buNone/>
            </a:pPr>
            <a:r>
              <a:rPr lang="en-US" sz="2400" dirty="0" smtClean="0"/>
              <a:t> fish and shellfish</a:t>
            </a:r>
          </a:p>
          <a:p>
            <a:pPr marL="64008" indent="0">
              <a:buNone/>
            </a:pPr>
            <a:r>
              <a:rPr lang="en-US" sz="2400" dirty="0" smtClean="0"/>
              <a:t>Allergens involve the </a:t>
            </a:r>
            <a:r>
              <a:rPr lang="en-US" sz="2800" dirty="0" smtClean="0">
                <a:solidFill>
                  <a:srgbClr val="FF0000"/>
                </a:solidFill>
              </a:rPr>
              <a:t>immune system </a:t>
            </a:r>
            <a:r>
              <a:rPr lang="en-US" sz="2400" dirty="0" smtClean="0"/>
              <a:t>Symptoms range from rashes to death</a:t>
            </a:r>
          </a:p>
          <a:p>
            <a:pPr marL="64008" indent="0">
              <a:buNone/>
            </a:pPr>
            <a:endParaRPr lang="en-US" sz="2400" dirty="0" smtClean="0"/>
          </a:p>
          <a:p>
            <a:pPr marL="537210" lvl="1" indent="0">
              <a:buNone/>
            </a:pPr>
            <a:r>
              <a:rPr lang="en-US" sz="3200" dirty="0" smtClean="0">
                <a:solidFill>
                  <a:srgbClr val="FF0000"/>
                </a:solidFill>
              </a:rPr>
              <a:t>Intolerances</a:t>
            </a:r>
            <a:r>
              <a:rPr lang="en-US" sz="2800" dirty="0" smtClean="0">
                <a:solidFill>
                  <a:schemeClr val="accent2">
                    <a:lumMod val="60000"/>
                    <a:lumOff val="40000"/>
                  </a:schemeClr>
                </a:solidFill>
              </a:rPr>
              <a:t> </a:t>
            </a:r>
            <a:r>
              <a:rPr lang="en-US" sz="2400" dirty="0" smtClean="0"/>
              <a:t>are more common and </a:t>
            </a:r>
            <a:r>
              <a:rPr lang="en-US" sz="2400" dirty="0" err="1" smtClean="0"/>
              <a:t>and</a:t>
            </a:r>
            <a:r>
              <a:rPr lang="en-US" sz="2400" dirty="0" smtClean="0"/>
              <a:t> don’t involve the immune system. </a:t>
            </a:r>
          </a:p>
          <a:p>
            <a:pPr marL="537210" lvl="1" indent="0">
              <a:buNone/>
            </a:pPr>
            <a:r>
              <a:rPr lang="en-US" sz="2400" dirty="0"/>
              <a:t>	</a:t>
            </a:r>
            <a:r>
              <a:rPr lang="en-US" sz="2400" dirty="0" smtClean="0"/>
              <a:t> Common  examples:  dairy or gluten</a:t>
            </a:r>
            <a:endParaRPr lang="en-US" sz="2400" dirty="0"/>
          </a:p>
          <a:p>
            <a:pPr marL="537210" lvl="1"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675" y="125397"/>
            <a:ext cx="3361700" cy="284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That Snack</a:t>
            </a:r>
            <a:endParaRPr lang="en-US" dirty="0"/>
          </a:p>
        </p:txBody>
      </p:sp>
      <p:sp>
        <p:nvSpPr>
          <p:cNvPr id="3" name="Content Placeholder 2"/>
          <p:cNvSpPr>
            <a:spLocks noGrp="1"/>
          </p:cNvSpPr>
          <p:nvPr>
            <p:ph sz="quarter" idx="13"/>
          </p:nvPr>
        </p:nvSpPr>
        <p:spPr/>
        <p:txBody>
          <a:bodyPr>
            <a:noAutofit/>
          </a:bodyPr>
          <a:lstStyle/>
          <a:p>
            <a:pPr marL="64008" indent="0">
              <a:buNone/>
            </a:pPr>
            <a:r>
              <a:rPr lang="en-US" sz="2800" dirty="0" smtClean="0"/>
              <a:t>Rank in order from highest to lowest:</a:t>
            </a:r>
          </a:p>
          <a:p>
            <a:endParaRPr lang="en-US" sz="2800" dirty="0"/>
          </a:p>
          <a:p>
            <a:r>
              <a:rPr lang="en-US" sz="2800" dirty="0" smtClean="0"/>
              <a:t>Activity One-calories</a:t>
            </a:r>
          </a:p>
          <a:p>
            <a:r>
              <a:rPr lang="en-US" sz="2800" dirty="0" smtClean="0"/>
              <a:t>Activity Two-fat</a:t>
            </a:r>
          </a:p>
          <a:p>
            <a:r>
              <a:rPr lang="en-US" sz="2800" dirty="0" smtClean="0"/>
              <a:t>Activity Three-sugar</a:t>
            </a:r>
          </a:p>
          <a:p>
            <a:r>
              <a:rPr lang="en-US" sz="2800" dirty="0" smtClean="0"/>
              <a:t>Activity Four-best food </a:t>
            </a:r>
            <a:endParaRPr lang="en-US" sz="2800" dirty="0"/>
          </a:p>
        </p:txBody>
      </p:sp>
    </p:spTree>
    <p:extLst>
      <p:ext uri="{BB962C8B-B14F-4D97-AF65-F5344CB8AC3E}">
        <p14:creationId xmlns:p14="http://schemas.microsoft.com/office/powerpoint/2010/main" val="448775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228602"/>
            <a:ext cx="8697363" cy="5262979"/>
          </a:xfrm>
          <a:prstGeom prst="rect">
            <a:avLst/>
          </a:prstGeom>
          <a:noFill/>
        </p:spPr>
        <p:txBody>
          <a:bodyPr wrap="square" rtlCol="0">
            <a:spAutoFit/>
          </a:bodyPr>
          <a:lstStyle/>
          <a:p>
            <a:r>
              <a:rPr lang="en-US" sz="2800" dirty="0" smtClean="0"/>
              <a:t>6.  I eat foods low in fat</a:t>
            </a:r>
          </a:p>
          <a:p>
            <a:r>
              <a:rPr lang="en-US" sz="2800" dirty="0" smtClean="0"/>
              <a:t>7.  I stay within 10 pounds of my ideal weight</a:t>
            </a:r>
          </a:p>
          <a:p>
            <a:r>
              <a:rPr lang="en-US" sz="2800" dirty="0" smtClean="0"/>
              <a:t>8.  I avoid eating sugared cereals</a:t>
            </a:r>
          </a:p>
          <a:p>
            <a:r>
              <a:rPr lang="en-US" sz="2800" dirty="0" smtClean="0"/>
              <a:t>9.  I avoid eating snacks high in salt or sugar</a:t>
            </a:r>
          </a:p>
          <a:p>
            <a:r>
              <a:rPr lang="en-US" sz="2800" dirty="0" smtClean="0"/>
              <a:t>10.   I eat a nutritious breakfast every day</a:t>
            </a:r>
          </a:p>
          <a:p>
            <a:r>
              <a:rPr lang="en-US" sz="2800" dirty="0" smtClean="0"/>
              <a:t>11.  I avoid eating fried foods</a:t>
            </a:r>
          </a:p>
          <a:p>
            <a:r>
              <a:rPr lang="en-US" sz="2800" dirty="0" smtClean="0"/>
              <a:t>12.  I eat foods high in nutrition and low in fat and calories</a:t>
            </a:r>
          </a:p>
          <a:p>
            <a:r>
              <a:rPr lang="en-US" sz="2800" dirty="0" smtClean="0"/>
              <a:t>13.  I am aware of high calorie, low nutrient foods</a:t>
            </a:r>
          </a:p>
          <a:p>
            <a:r>
              <a:rPr lang="en-US" sz="2800" dirty="0" smtClean="0"/>
              <a:t>14.  I drink plenty of water daily</a:t>
            </a:r>
          </a:p>
          <a:p>
            <a:r>
              <a:rPr lang="en-US" sz="2800" dirty="0" smtClean="0"/>
              <a:t>15.  I choose to eat nutritious snacks</a:t>
            </a:r>
          </a:p>
          <a:p>
            <a:r>
              <a:rPr lang="en-US" sz="2800" dirty="0" smtClean="0"/>
              <a:t>16.  I avoid “junk foods”</a:t>
            </a:r>
          </a:p>
          <a:p>
            <a:r>
              <a:rPr lang="en-US" sz="2800" dirty="0" smtClean="0"/>
              <a:t>17.  I eat three nutritious meals a day</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3" y="381001"/>
            <a:ext cx="8209191" cy="5886227"/>
          </a:xfrm>
          <a:prstGeom prst="rect">
            <a:avLst/>
          </a:prstGeom>
          <a:noFill/>
        </p:spPr>
        <p:txBody>
          <a:bodyPr wrap="square" rtlCol="0">
            <a:spAutoFit/>
          </a:bodyPr>
          <a:lstStyle/>
          <a:p>
            <a:r>
              <a:rPr lang="en-US" sz="2800" dirty="0" smtClean="0"/>
              <a:t>18.  I am aware of the calories I eat</a:t>
            </a:r>
          </a:p>
          <a:p>
            <a:pPr marL="514350" indent="-514350">
              <a:buAutoNum type="arabicPeriod" startAt="19"/>
            </a:pPr>
            <a:r>
              <a:rPr lang="en-US" sz="2800" dirty="0" smtClean="0"/>
              <a:t>I avoid foods that contain large amounts of additives</a:t>
            </a:r>
          </a:p>
          <a:p>
            <a:pPr marL="514350" indent="-514350">
              <a:buAutoNum type="arabicPeriod" startAt="19"/>
            </a:pPr>
            <a:r>
              <a:rPr lang="en-US" sz="2800" dirty="0" smtClean="0"/>
              <a:t>  I am aware of the dangers of dieting for young people</a:t>
            </a:r>
          </a:p>
          <a:p>
            <a:pPr marL="514350" indent="-514350">
              <a:buAutoNum type="arabicPeriod" startAt="19"/>
            </a:pPr>
            <a:r>
              <a:rPr lang="en-US" sz="2800" dirty="0" smtClean="0"/>
              <a:t>  I eat to live instead of live to eat</a:t>
            </a:r>
          </a:p>
          <a:p>
            <a:pPr marL="514350" indent="-514350">
              <a:buAutoNum type="arabicPeriod" startAt="19"/>
            </a:pPr>
            <a:r>
              <a:rPr lang="en-US" sz="2800" dirty="0" smtClean="0"/>
              <a:t>  I know how to calculate the % of fat in my foods</a:t>
            </a:r>
          </a:p>
          <a:p>
            <a:pPr marL="514350" indent="-514350">
              <a:buAutoNum type="arabicPeriod" startAt="19"/>
            </a:pPr>
            <a:r>
              <a:rPr lang="en-US" sz="2800" dirty="0" smtClean="0"/>
              <a:t>  I choose to eat most of my foods from the   left side of the pyramid</a:t>
            </a:r>
          </a:p>
          <a:p>
            <a:pPr marL="514350" indent="-514350">
              <a:buAutoNum type="arabicPeriod" startAt="19"/>
            </a:pPr>
            <a:r>
              <a:rPr lang="en-US" sz="2800" dirty="0" smtClean="0"/>
              <a:t>  I avoid products that contain caffeine</a:t>
            </a:r>
          </a:p>
          <a:p>
            <a:pPr marL="514350" indent="-514350">
              <a:buAutoNum type="arabicPeriod" startAt="19"/>
            </a:pPr>
            <a:r>
              <a:rPr lang="en-US" sz="2800" dirty="0" smtClean="0"/>
              <a:t>  I understand the risks that I take if I choose   to eat unhealthy foods </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1"/>
            <a:ext cx="7797662" cy="914399"/>
          </a:xfrm>
        </p:spPr>
        <p:txBody>
          <a:bodyPr/>
          <a:lstStyle/>
          <a:p>
            <a:r>
              <a:rPr lang="en-US" dirty="0" smtClean="0"/>
              <a:t>Evaluation</a:t>
            </a:r>
            <a:endParaRPr lang="en-US" dirty="0"/>
          </a:p>
        </p:txBody>
      </p:sp>
      <p:sp>
        <p:nvSpPr>
          <p:cNvPr id="3" name="Content Placeholder 2"/>
          <p:cNvSpPr>
            <a:spLocks noGrp="1"/>
          </p:cNvSpPr>
          <p:nvPr>
            <p:ph sz="quarter" idx="13"/>
          </p:nvPr>
        </p:nvSpPr>
        <p:spPr>
          <a:xfrm>
            <a:off x="457200" y="1828799"/>
            <a:ext cx="8229600" cy="3886201"/>
          </a:xfrm>
        </p:spPr>
        <p:txBody>
          <a:bodyPr>
            <a:noAutofit/>
          </a:bodyPr>
          <a:lstStyle/>
          <a:p>
            <a:r>
              <a:rPr lang="en-US" sz="2400" dirty="0" smtClean="0"/>
              <a:t>51-45  OOPS!  Your Dead!  Well, not really but you may be putting yourself at risk.</a:t>
            </a:r>
          </a:p>
          <a:p>
            <a:r>
              <a:rPr lang="en-US" sz="2400" dirty="0" smtClean="0"/>
              <a:t>59-52  NOT BAD!  Some better decisions will improve your wellness.</a:t>
            </a:r>
          </a:p>
          <a:p>
            <a:r>
              <a:rPr lang="en-US" sz="2400" dirty="0" smtClean="0"/>
              <a:t>66-60  VERY GOOD!</a:t>
            </a:r>
          </a:p>
          <a:p>
            <a:r>
              <a:rPr lang="en-US" sz="2400" dirty="0" smtClean="0"/>
              <a:t>75-67  EXCELLENT!  Keep up the good work!</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399"/>
            <a:ext cx="4038600" cy="212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1)">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76201"/>
            <a:ext cx="7797662" cy="914399"/>
          </a:xfrm>
        </p:spPr>
        <p:txBody>
          <a:bodyPr/>
          <a:lstStyle/>
          <a:p>
            <a:pPr algn="ctr"/>
            <a:r>
              <a:rPr lang="en-US" dirty="0" smtClean="0"/>
              <a:t>Why do we eat?</a:t>
            </a:r>
            <a:endParaRPr lang="en-US" dirty="0"/>
          </a:p>
        </p:txBody>
      </p:sp>
      <p:sp>
        <p:nvSpPr>
          <p:cNvPr id="3" name="Content Placeholder 2"/>
          <p:cNvSpPr>
            <a:spLocks noGrp="1"/>
          </p:cNvSpPr>
          <p:nvPr>
            <p:ph sz="quarter" idx="13"/>
          </p:nvPr>
        </p:nvSpPr>
        <p:spPr>
          <a:xfrm>
            <a:off x="76200" y="914400"/>
            <a:ext cx="8234181" cy="4460185"/>
          </a:xfrm>
        </p:spPr>
        <p:txBody>
          <a:bodyPr>
            <a:noAutofit/>
          </a:bodyPr>
          <a:lstStyle/>
          <a:p>
            <a:endParaRPr lang="en-US" sz="2400" dirty="0" smtClean="0"/>
          </a:p>
          <a:p>
            <a:r>
              <a:rPr lang="en-US" sz="2400" dirty="0" smtClean="0"/>
              <a:t>When you are </a:t>
            </a:r>
            <a:r>
              <a:rPr lang="en-US" sz="2400" dirty="0" smtClean="0">
                <a:solidFill>
                  <a:srgbClr val="C00000"/>
                </a:solidFill>
              </a:rPr>
              <a:t>hungry</a:t>
            </a:r>
            <a:r>
              <a:rPr lang="en-US" sz="2400" dirty="0" smtClean="0"/>
              <a:t> you may feel tired or lightheaded so you need to eat to feel better.  This is a </a:t>
            </a:r>
            <a:r>
              <a:rPr lang="en-US" sz="2400" dirty="0" smtClean="0">
                <a:solidFill>
                  <a:srgbClr val="C00000"/>
                </a:solidFill>
              </a:rPr>
              <a:t>Physiological</a:t>
            </a:r>
            <a:r>
              <a:rPr lang="en-US" sz="2400" dirty="0" smtClean="0"/>
              <a:t> need.</a:t>
            </a:r>
          </a:p>
          <a:p>
            <a:r>
              <a:rPr lang="en-US" sz="2400" dirty="0" smtClean="0">
                <a:solidFill>
                  <a:srgbClr val="C00000"/>
                </a:solidFill>
              </a:rPr>
              <a:t>Appetite</a:t>
            </a:r>
            <a:r>
              <a:rPr lang="en-US" sz="2400" dirty="0" smtClean="0"/>
              <a:t> is a </a:t>
            </a:r>
            <a:r>
              <a:rPr lang="en-US" sz="2400" dirty="0" smtClean="0">
                <a:solidFill>
                  <a:srgbClr val="C00000"/>
                </a:solidFill>
              </a:rPr>
              <a:t>psychological</a:t>
            </a:r>
            <a:r>
              <a:rPr lang="en-US" sz="2400" dirty="0" smtClean="0"/>
              <a:t> need.  Eat because we want to.</a:t>
            </a:r>
            <a:endParaRPr lang="en-US" sz="2400" dirty="0"/>
          </a:p>
          <a:p>
            <a:r>
              <a:rPr lang="en-US" sz="2400" dirty="0" smtClean="0"/>
              <a:t>Emotions can make us eat </a:t>
            </a:r>
          </a:p>
          <a:p>
            <a:r>
              <a:rPr lang="en-US" sz="2400" dirty="0" smtClean="0"/>
              <a:t>What we eat is largely determined by </a:t>
            </a:r>
          </a:p>
          <a:p>
            <a:pPr marL="64008" indent="0">
              <a:buNone/>
            </a:pPr>
            <a:r>
              <a:rPr lang="en-US" sz="2400" dirty="0" smtClean="0"/>
              <a:t>a-family and </a:t>
            </a:r>
            <a:r>
              <a:rPr lang="en-US" sz="2400" dirty="0"/>
              <a:t>culture	c-time and </a:t>
            </a:r>
            <a:r>
              <a:rPr lang="en-US" sz="2400" dirty="0" smtClean="0"/>
              <a:t>money</a:t>
            </a:r>
          </a:p>
          <a:p>
            <a:pPr marL="64008" indent="0">
              <a:buNone/>
            </a:pPr>
            <a:r>
              <a:rPr lang="en-US" sz="2400" dirty="0" smtClean="0"/>
              <a:t>b-friends</a:t>
            </a:r>
            <a:r>
              <a:rPr lang="en-US" sz="2400" dirty="0"/>
              <a:t>		</a:t>
            </a:r>
            <a:r>
              <a:rPr lang="en-US" sz="2400" dirty="0" smtClean="0"/>
              <a:t>	d-advertising</a:t>
            </a:r>
            <a:endParaRPr lang="en-US" sz="2400" dirty="0"/>
          </a:p>
          <a:p>
            <a:pPr marL="64008" indent="0">
              <a:buNone/>
            </a:pPr>
            <a:endParaRPr lang="en-US" dirty="0" smtClean="0"/>
          </a:p>
          <a:p>
            <a:pPr marL="64008" indent="0">
              <a:buNone/>
            </a:pPr>
            <a:r>
              <a:rPr lang="en-US" dirty="0"/>
              <a:t>		</a:t>
            </a:r>
          </a:p>
        </p:txBody>
      </p:sp>
      <p:pic>
        <p:nvPicPr>
          <p:cNvPr id="4" name="Picture 3" descr="hungry.gif"/>
          <p:cNvPicPr>
            <a:picLocks noChangeAspect="1"/>
          </p:cNvPicPr>
          <p:nvPr/>
        </p:nvPicPr>
        <p:blipFill>
          <a:blip r:embed="rId2" cstate="print"/>
          <a:stretch>
            <a:fillRect/>
          </a:stretch>
        </p:blipFill>
        <p:spPr>
          <a:xfrm>
            <a:off x="6324600" y="2895600"/>
            <a:ext cx="1981200" cy="1676400"/>
          </a:xfrm>
          <a:prstGeom prst="rect">
            <a:avLst/>
          </a:prstGeom>
        </p:spPr>
      </p:pic>
    </p:spTree>
    <p:extLst>
      <p:ext uri="{BB962C8B-B14F-4D97-AF65-F5344CB8AC3E}">
        <p14:creationId xmlns:p14="http://schemas.microsoft.com/office/powerpoint/2010/main" val="10644973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altLang="en-US" sz="4800" b="1" dirty="0" smtClean="0"/>
              <a:t>What is a nutrient?</a:t>
            </a:r>
          </a:p>
        </p:txBody>
      </p:sp>
      <p:sp>
        <p:nvSpPr>
          <p:cNvPr id="3075" name="Rectangle 3"/>
          <p:cNvSpPr>
            <a:spLocks noGrp="1"/>
          </p:cNvSpPr>
          <p:nvPr>
            <p:ph sz="quarter" idx="13"/>
          </p:nvPr>
        </p:nvSpPr>
        <p:spPr/>
        <p:txBody>
          <a:bodyPr>
            <a:normAutofit/>
          </a:bodyPr>
          <a:lstStyle/>
          <a:p>
            <a:pPr marL="0" indent="0">
              <a:buNone/>
            </a:pPr>
            <a:r>
              <a:rPr lang="en-US" altLang="en-US" sz="2400" dirty="0" smtClean="0"/>
              <a:t>A substance that provides</a:t>
            </a:r>
          </a:p>
          <a:p>
            <a:pPr marL="0" indent="0">
              <a:buNone/>
            </a:pPr>
            <a:r>
              <a:rPr lang="en-US" altLang="en-US" sz="2400" dirty="0" smtClean="0"/>
              <a:t> nourishment That is essential</a:t>
            </a:r>
          </a:p>
          <a:p>
            <a:pPr marL="0" indent="0">
              <a:buNone/>
            </a:pPr>
            <a:r>
              <a:rPr lang="en-US" altLang="en-US" sz="2400" dirty="0" smtClean="0"/>
              <a:t> for the growth and maintenance</a:t>
            </a:r>
          </a:p>
          <a:p>
            <a:pPr marL="0" indent="0">
              <a:buNone/>
            </a:pPr>
            <a:r>
              <a:rPr lang="en-US" altLang="en-US" sz="2400" dirty="0" smtClean="0"/>
              <a:t> of life.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6938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88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2166</Words>
  <Application>Microsoft Office PowerPoint</Application>
  <PresentationFormat>On-screen Show (4:3)</PresentationFormat>
  <Paragraphs>338</Paragraphs>
  <Slides>44</Slides>
  <Notes>3</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Eras Bold ITC</vt:lpstr>
      <vt:lpstr>Impact</vt:lpstr>
      <vt:lpstr>3_Office Theme</vt:lpstr>
      <vt:lpstr>Main Event</vt:lpstr>
      <vt:lpstr>Nutrition For Health</vt:lpstr>
      <vt:lpstr>Vocabulary Words</vt:lpstr>
      <vt:lpstr>The Importance of Nutrition</vt:lpstr>
      <vt:lpstr>Nutrition Assessment</vt:lpstr>
      <vt:lpstr>PowerPoint Presentation</vt:lpstr>
      <vt:lpstr>PowerPoint Presentation</vt:lpstr>
      <vt:lpstr>Evaluation</vt:lpstr>
      <vt:lpstr>Why do we eat?</vt:lpstr>
      <vt:lpstr>What is a nutrient?</vt:lpstr>
      <vt:lpstr>Six Nutrients we need</vt:lpstr>
      <vt:lpstr>Carbs </vt:lpstr>
      <vt:lpstr>Hidden Sugar</vt:lpstr>
      <vt:lpstr>Sugar and your brain</vt:lpstr>
      <vt:lpstr>What kind of breakfast  do you eat?</vt:lpstr>
      <vt:lpstr>Simple carbs</vt:lpstr>
      <vt:lpstr>Complex carbs</vt:lpstr>
      <vt:lpstr>Protein</vt:lpstr>
      <vt:lpstr>Fats</vt:lpstr>
      <vt:lpstr>Fat……..</vt:lpstr>
      <vt:lpstr>Vitamins</vt:lpstr>
      <vt:lpstr>Vitamin and Mineral Functions</vt:lpstr>
      <vt:lpstr>Antioxidants</vt:lpstr>
      <vt:lpstr>Oxidation</vt:lpstr>
      <vt:lpstr>Antioxidants</vt:lpstr>
      <vt:lpstr>Foods Rich in Antioxidants </vt:lpstr>
      <vt:lpstr>Water</vt:lpstr>
      <vt:lpstr>Water Balance (electrolytes)</vt:lpstr>
      <vt:lpstr>How can you tell if you’re dehydrated?</vt:lpstr>
      <vt:lpstr>Are you getting enough water?</vt:lpstr>
      <vt:lpstr>Bone Health needs…</vt:lpstr>
      <vt:lpstr>Blood Health is important for..</vt:lpstr>
      <vt:lpstr>Healthy blood needs….</vt:lpstr>
      <vt:lpstr>List-Group-Label</vt:lpstr>
      <vt:lpstr>Answers</vt:lpstr>
      <vt:lpstr>Vocab for lessons 3 and 4</vt:lpstr>
      <vt:lpstr>Making Smart Choices</vt:lpstr>
      <vt:lpstr>Nutrient Density</vt:lpstr>
      <vt:lpstr>Eating Right When Eating Out</vt:lpstr>
      <vt:lpstr>Label Basics</vt:lpstr>
      <vt:lpstr>Label claims</vt:lpstr>
      <vt:lpstr>Labels….</vt:lpstr>
      <vt:lpstr>Keeping Food Safe</vt:lpstr>
      <vt:lpstr>Food Sensitivities</vt:lpstr>
      <vt:lpstr>Rate That Snack</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Health</dc:title>
  <dc:creator>Windows User</dc:creator>
  <cp:lastModifiedBy>Toninato, Terri L</cp:lastModifiedBy>
  <cp:revision>58</cp:revision>
  <dcterms:created xsi:type="dcterms:W3CDTF">2013-02-01T14:30:29Z</dcterms:created>
  <dcterms:modified xsi:type="dcterms:W3CDTF">2016-10-04T14:43:16Z</dcterms:modified>
</cp:coreProperties>
</file>