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80" r:id="rId5"/>
    <p:sldId id="258" r:id="rId6"/>
    <p:sldId id="27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76" r:id="rId16"/>
    <p:sldId id="293" r:id="rId17"/>
    <p:sldId id="263" r:id="rId18"/>
    <p:sldId id="277" r:id="rId19"/>
    <p:sldId id="294" r:id="rId20"/>
    <p:sldId id="265" r:id="rId21"/>
    <p:sldId id="281" r:id="rId22"/>
    <p:sldId id="266" r:id="rId23"/>
    <p:sldId id="267" r:id="rId24"/>
    <p:sldId id="268" r:id="rId25"/>
    <p:sldId id="272" r:id="rId26"/>
    <p:sldId id="282" r:id="rId27"/>
    <p:sldId id="269" r:id="rId28"/>
    <p:sldId id="271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B769EC-E1E9-4979-B3A3-77041A9DD548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9982C1-E15F-47FF-BB60-F89B2DD2F3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5k1i1vFx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HLKfv0ALV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TGM0sRtk4o" TargetMode="Externa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1676400"/>
          </a:xfrm>
        </p:spPr>
        <p:txBody>
          <a:bodyPr/>
          <a:lstStyle/>
          <a:p>
            <a:r>
              <a:rPr lang="en-US" dirty="0" smtClean="0"/>
              <a:t>Taking Charge of Your Health</a:t>
            </a:r>
            <a:br>
              <a:rPr lang="en-US" dirty="0" smtClean="0"/>
            </a:br>
            <a:r>
              <a:rPr lang="en-US" dirty="0" smtClean="0"/>
              <a:t>Important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2, 6</a:t>
            </a:r>
            <a:endParaRPr lang="en-US" dirty="0"/>
          </a:p>
        </p:txBody>
      </p:sp>
      <p:pic>
        <p:nvPicPr>
          <p:cNvPr id="4" name="Picture 3" descr="healt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667000"/>
            <a:ext cx="4648200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Accessing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Being able to find good products, services and information regarding your health.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99078"/>
            <a:ext cx="8706318" cy="32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Analyzing </a:t>
            </a:r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Understanding </a:t>
            </a:r>
            <a:r>
              <a:rPr lang="en-US" dirty="0"/>
              <a:t>what influences your health decisions (values, beliefs, perceptions, curiosity, family/culture, media, friends/peers, school/community)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62400"/>
            <a:ext cx="29432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06" y="3505200"/>
            <a:ext cx="22098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57525"/>
            <a:ext cx="231457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976813"/>
            <a:ext cx="2381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6. Practicing Healthful </a:t>
            </a:r>
            <a:r>
              <a:rPr lang="en-US" dirty="0" smtClean="0"/>
              <a:t>Behaviors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Acting </a:t>
            </a:r>
            <a:r>
              <a:rPr lang="en-US" dirty="0"/>
              <a:t>to reduce risks of illness/injury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6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Stress </a:t>
            </a: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Being </a:t>
            </a:r>
            <a:r>
              <a:rPr lang="en-US" dirty="0"/>
              <a:t>able to find healthy ways to cope with or reduce stress in your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54768"/>
            <a:ext cx="5181600" cy="35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/>
              <a:t>to improve your own health, the health of your family and of your community (share the information that you know)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1784"/>
            <a:ext cx="3908298" cy="27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Advocate for health!</a:t>
            </a:r>
            <a:endParaRPr lang="en-US" dirty="0"/>
          </a:p>
        </p:txBody>
      </p:sp>
      <p:pic>
        <p:nvPicPr>
          <p:cNvPr id="4" name="5Z5k1i1vFxo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554885"/>
            <a:ext cx="8839200" cy="51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my decision: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 </a:t>
            </a:r>
            <a:r>
              <a:rPr lang="en-US" dirty="0" err="1"/>
              <a:t>ealthful</a:t>
            </a:r>
            <a:r>
              <a:rPr lang="en-US" dirty="0"/>
              <a:t>-does this choice present any health risks?</a:t>
            </a:r>
          </a:p>
          <a:p>
            <a:r>
              <a:rPr lang="en-US" dirty="0"/>
              <a:t>E </a:t>
            </a:r>
            <a:r>
              <a:rPr lang="en-US" dirty="0" err="1"/>
              <a:t>thical</a:t>
            </a:r>
            <a:r>
              <a:rPr lang="en-US" dirty="0"/>
              <a:t>-does this choice reflect what you value?</a:t>
            </a:r>
          </a:p>
          <a:p>
            <a:r>
              <a:rPr lang="en-US" dirty="0"/>
              <a:t>L </a:t>
            </a:r>
            <a:r>
              <a:rPr lang="en-US" dirty="0" err="1"/>
              <a:t>egal</a:t>
            </a:r>
            <a:r>
              <a:rPr lang="en-US" dirty="0"/>
              <a:t>-does this option violate any laws?</a:t>
            </a:r>
          </a:p>
          <a:p>
            <a:r>
              <a:rPr lang="en-US" dirty="0"/>
              <a:t>P </a:t>
            </a:r>
            <a:r>
              <a:rPr lang="en-US" dirty="0" err="1"/>
              <a:t>arents</a:t>
            </a:r>
            <a:r>
              <a:rPr lang="en-US" dirty="0"/>
              <a:t>-would they approve?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173006"/>
            <a:ext cx="1998388" cy="19983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 Make Good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7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making a decision you should use </a:t>
            </a:r>
            <a:r>
              <a:rPr lang="en-US" dirty="0" smtClean="0">
                <a:solidFill>
                  <a:srgbClr val="FF0000"/>
                </a:solidFill>
              </a:rPr>
              <a:t>PROPS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ause:  Breath deep and tell yourself you can figure it out!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eflect:  on the situation.  What is the decision that needs to be made?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ptions:  It may seem you have not choices but in fact you do.  Think about the likely benefits and risks of each option and the possible results.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rioritize:  your options on the basis of your values.  What’s at stake in both the short and long term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elect:  the most effective option; make your decision and review.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Make sure after you reflect on the outcome!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o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85800"/>
            <a:ext cx="2009648" cy="991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teens make BAD decisions more than adults???</a:t>
            </a:r>
            <a:endParaRPr lang="en-US" dirty="0"/>
          </a:p>
        </p:txBody>
      </p:sp>
      <p:pic>
        <p:nvPicPr>
          <p:cNvPr id="6" name="vHLKfv0ALVE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1600200"/>
            <a:ext cx="8991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Goal </a:t>
            </a:r>
            <a:r>
              <a:rPr lang="en-US" dirty="0" smtClean="0"/>
              <a:t>Setting/Action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Being </a:t>
            </a:r>
            <a:r>
              <a:rPr lang="en-US" dirty="0"/>
              <a:t>able to set goals and develop </a:t>
            </a:r>
            <a:r>
              <a:rPr lang="en-US" dirty="0" smtClean="0"/>
              <a:t>an Action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to achieve them</a:t>
            </a:r>
          </a:p>
          <a:p>
            <a:endParaRPr lang="en-US" dirty="0"/>
          </a:p>
          <a:p>
            <a:r>
              <a:rPr lang="en-US" b="1" dirty="0"/>
              <a:t>Short term</a:t>
            </a:r>
            <a:r>
              <a:rPr lang="en-US" dirty="0"/>
              <a:t>:  short period of </a:t>
            </a:r>
            <a:r>
              <a:rPr lang="en-US" dirty="0" smtClean="0"/>
              <a:t>time like two weeks to keep you on track to achieve your long term goal</a:t>
            </a:r>
            <a:endParaRPr lang="en-US" dirty="0"/>
          </a:p>
          <a:p>
            <a:r>
              <a:rPr lang="en-US" b="1" dirty="0"/>
              <a:t>Long term</a:t>
            </a:r>
            <a:r>
              <a:rPr lang="en-US" dirty="0"/>
              <a:t>:  more time more planning, </a:t>
            </a:r>
            <a:r>
              <a:rPr lang="en-US" dirty="0" smtClean="0"/>
              <a:t>the big thing that you want to achieve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Lesson One and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Health Skills</a:t>
            </a:r>
          </a:p>
          <a:p>
            <a:r>
              <a:rPr lang="en-US" dirty="0" smtClean="0"/>
              <a:t>Interpersonal Communication</a:t>
            </a:r>
          </a:p>
          <a:p>
            <a:r>
              <a:rPr lang="en-US" dirty="0" smtClean="0"/>
              <a:t>Refusal Skills</a:t>
            </a:r>
          </a:p>
          <a:p>
            <a:r>
              <a:rPr lang="en-US" dirty="0" smtClean="0"/>
              <a:t>Conflict Resolution</a:t>
            </a:r>
          </a:p>
          <a:p>
            <a:r>
              <a:rPr lang="en-US" dirty="0"/>
              <a:t>Values</a:t>
            </a:r>
          </a:p>
          <a:p>
            <a:r>
              <a:rPr lang="en-US" dirty="0"/>
              <a:t>Decision-making skills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Action Plan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refusalsk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581400"/>
            <a:ext cx="2047875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ar</a:t>
            </a:r>
            <a:r>
              <a:rPr lang="en-US" dirty="0" smtClean="0"/>
              <a:t>e more attainable if we use the SMART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SMART GOALS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- specific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M</a:t>
            </a:r>
            <a:r>
              <a:rPr lang="en-US" dirty="0" smtClean="0"/>
              <a:t>-measurable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-attainable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R</a:t>
            </a:r>
            <a:r>
              <a:rPr lang="en-US" dirty="0" smtClean="0"/>
              <a:t>-realistic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T</a:t>
            </a:r>
            <a:r>
              <a:rPr lang="en-US" dirty="0" smtClean="0"/>
              <a:t>-time bound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03" y="2819400"/>
            <a:ext cx="4783873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Plan:  helps you to reach the goal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rite them down (</a:t>
            </a:r>
            <a:r>
              <a:rPr lang="en-US" dirty="0" err="1" smtClean="0"/>
              <a:t>accountablility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dirty="0"/>
              <a:t>.  List the steps (short term goals)</a:t>
            </a:r>
          </a:p>
          <a:p>
            <a:r>
              <a:rPr lang="en-US" dirty="0"/>
              <a:t>	</a:t>
            </a:r>
            <a:r>
              <a:rPr lang="en-US" dirty="0" smtClean="0"/>
              <a:t>c</a:t>
            </a:r>
            <a:r>
              <a:rPr lang="en-US" dirty="0"/>
              <a:t>.  Identify who can help</a:t>
            </a:r>
          </a:p>
          <a:p>
            <a:r>
              <a:rPr lang="en-US" dirty="0"/>
              <a:t>	</a:t>
            </a:r>
            <a:r>
              <a:rPr lang="en-US" dirty="0" smtClean="0"/>
              <a:t>d</a:t>
            </a:r>
            <a:r>
              <a:rPr lang="en-US" dirty="0"/>
              <a:t>.  Set a reasonable time to achieve</a:t>
            </a:r>
          </a:p>
          <a:p>
            <a:r>
              <a:rPr lang="en-US" dirty="0"/>
              <a:t>	</a:t>
            </a:r>
            <a:r>
              <a:rPr lang="en-US" dirty="0" smtClean="0"/>
              <a:t>e</a:t>
            </a:r>
            <a:r>
              <a:rPr lang="en-US" dirty="0"/>
              <a:t>.  Evaluate your progress by using 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using the short term goals as markers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f</a:t>
            </a:r>
            <a:r>
              <a:rPr lang="en-US" dirty="0"/>
              <a:t>.  Reward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Lesson Three and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Health Consumer</a:t>
            </a:r>
          </a:p>
          <a:p>
            <a:r>
              <a:rPr lang="en-US" dirty="0" smtClean="0"/>
              <a:t>Warranty</a:t>
            </a:r>
          </a:p>
          <a:p>
            <a:r>
              <a:rPr lang="en-US" dirty="0" smtClean="0"/>
              <a:t>Consumer Advocate</a:t>
            </a:r>
          </a:p>
          <a:p>
            <a:r>
              <a:rPr lang="en-US" dirty="0" smtClean="0"/>
              <a:t>Malpractice</a:t>
            </a:r>
          </a:p>
          <a:p>
            <a:r>
              <a:rPr lang="en-US" dirty="0" smtClean="0"/>
              <a:t>Health Fraud</a:t>
            </a:r>
            <a:endParaRPr lang="en-US" dirty="0"/>
          </a:p>
        </p:txBody>
      </p:sp>
      <p:pic>
        <p:nvPicPr>
          <p:cNvPr id="4" name="Picture 3" descr="warra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276600"/>
            <a:ext cx="28575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a Health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some types of products or services people use to maintain their health?</a:t>
            </a:r>
          </a:p>
          <a:p>
            <a:endParaRPr lang="en-US" dirty="0" smtClean="0"/>
          </a:p>
          <a:p>
            <a:r>
              <a:rPr lang="en-US" dirty="0" smtClean="0"/>
              <a:t>What are some good strategies for being a smart shopper?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910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23" y="3809431"/>
            <a:ext cx="23812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3" y="3576068"/>
            <a:ext cx="2857500" cy="284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Hidden Messages</a:t>
            </a:r>
          </a:p>
          <a:p>
            <a:r>
              <a:rPr lang="en-US" dirty="0" smtClean="0"/>
              <a:t>Bandwagon</a:t>
            </a:r>
            <a:endParaRPr lang="en-US" dirty="0" smtClean="0"/>
          </a:p>
          <a:p>
            <a:r>
              <a:rPr lang="en-US" dirty="0" smtClean="0"/>
              <a:t>Rich and Famous</a:t>
            </a:r>
          </a:p>
          <a:p>
            <a:r>
              <a:rPr lang="en-US" dirty="0" smtClean="0"/>
              <a:t>Free Gifts</a:t>
            </a:r>
          </a:p>
          <a:p>
            <a:r>
              <a:rPr lang="en-US" dirty="0" smtClean="0"/>
              <a:t>Great Outdoors</a:t>
            </a:r>
          </a:p>
          <a:p>
            <a:r>
              <a:rPr lang="en-US" dirty="0" smtClean="0"/>
              <a:t>Good Times</a:t>
            </a:r>
          </a:p>
          <a:p>
            <a:r>
              <a:rPr lang="en-US" dirty="0" smtClean="0"/>
              <a:t>Testimonial</a:t>
            </a:r>
            <a:endParaRPr lang="en-US" dirty="0"/>
          </a:p>
        </p:txBody>
      </p:sp>
      <p:pic>
        <p:nvPicPr>
          <p:cNvPr id="4" name="Picture 3" descr="bandw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733800"/>
            <a:ext cx="4152900" cy="2857500"/>
          </a:xfrm>
          <a:prstGeom prst="rect">
            <a:avLst/>
          </a:prstGeom>
        </p:spPr>
      </p:pic>
      <p:pic>
        <p:nvPicPr>
          <p:cNvPr id="5" name="Picture 4" descr="testamon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066800"/>
            <a:ext cx="2857500" cy="2667000"/>
          </a:xfrm>
          <a:prstGeom prst="rect">
            <a:avLst/>
          </a:prstGeom>
        </p:spPr>
      </p:pic>
      <p:pic>
        <p:nvPicPr>
          <p:cNvPr id="6" name="Picture 5" descr="free gi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2623" y="4114800"/>
            <a:ext cx="1770303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362200"/>
            <a:ext cx="2667000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Secret formula</a:t>
            </a:r>
          </a:p>
          <a:p>
            <a:r>
              <a:rPr lang="en-US" dirty="0" smtClean="0"/>
              <a:t>Miracle cure</a:t>
            </a:r>
          </a:p>
          <a:p>
            <a:r>
              <a:rPr lang="en-US" dirty="0" smtClean="0"/>
              <a:t>Overnight results</a:t>
            </a:r>
          </a:p>
          <a:p>
            <a:r>
              <a:rPr lang="en-US" dirty="0" smtClean="0"/>
              <a:t>All natural</a:t>
            </a:r>
          </a:p>
          <a:p>
            <a:r>
              <a:rPr lang="en-US" dirty="0" smtClean="0"/>
              <a:t>Hurry, this offer expires soon</a:t>
            </a:r>
            <a:endParaRPr lang="en-US" dirty="0"/>
          </a:p>
        </p:txBody>
      </p:sp>
      <p:pic>
        <p:nvPicPr>
          <p:cNvPr id="4" name="Picture 3" descr="as seen on 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81200"/>
            <a:ext cx="2857500" cy="2095500"/>
          </a:xfrm>
          <a:prstGeom prst="rect">
            <a:avLst/>
          </a:prstGeom>
        </p:spPr>
      </p:pic>
      <p:pic>
        <p:nvPicPr>
          <p:cNvPr id="5" name="Picture 4" descr="infomer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724400"/>
            <a:ext cx="2857500" cy="1600200"/>
          </a:xfrm>
          <a:prstGeom prst="rect">
            <a:avLst/>
          </a:prstGeom>
        </p:spPr>
      </p:pic>
      <p:pic>
        <p:nvPicPr>
          <p:cNvPr id="6" name="Picture 5" descr="call n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419600"/>
            <a:ext cx="2857500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Fraud look like??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eTGM0sRtk4o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1400" y="1905000"/>
            <a:ext cx="6637867" cy="4267200"/>
          </a:xfrm>
          <a:prstGeom prst="rect">
            <a:avLst/>
          </a:prstGeom>
        </p:spPr>
      </p:pic>
      <p:pic>
        <p:nvPicPr>
          <p:cNvPr id="2" name="eTGM0sRtk4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905000"/>
            <a:ext cx="6629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should buy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Comparison Shop</a:t>
            </a:r>
          </a:p>
          <a:p>
            <a:pPr>
              <a:buNone/>
            </a:pPr>
            <a:r>
              <a:rPr lang="en-US" dirty="0" smtClean="0"/>
              <a:t>		-cost and quality</a:t>
            </a:r>
          </a:p>
          <a:p>
            <a:pPr>
              <a:buNone/>
            </a:pPr>
            <a:r>
              <a:rPr lang="en-US" dirty="0" smtClean="0"/>
              <a:t>		-features</a:t>
            </a:r>
          </a:p>
          <a:p>
            <a:pPr>
              <a:buNone/>
            </a:pPr>
            <a:r>
              <a:rPr lang="en-US" dirty="0" smtClean="0"/>
              <a:t>		-warranty</a:t>
            </a:r>
          </a:p>
          <a:p>
            <a:pPr>
              <a:buNone/>
            </a:pPr>
            <a:r>
              <a:rPr lang="en-US" dirty="0" smtClean="0"/>
              <a:t>		-safety</a:t>
            </a:r>
          </a:p>
          <a:p>
            <a:pPr>
              <a:buNone/>
            </a:pPr>
            <a:r>
              <a:rPr lang="en-US" dirty="0" smtClean="0"/>
              <a:t>		-recommendations</a:t>
            </a:r>
            <a:endParaRPr lang="en-US" dirty="0"/>
          </a:p>
        </p:txBody>
      </p:sp>
      <p:pic>
        <p:nvPicPr>
          <p:cNvPr id="4" name="Picture 3" descr="cost qua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819400"/>
            <a:ext cx="480060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go </a:t>
            </a:r>
            <a:r>
              <a:rPr lang="en-US" dirty="0" smtClean="0"/>
              <a:t>if I have p</a:t>
            </a:r>
            <a:r>
              <a:rPr lang="en-US" dirty="0" smtClean="0"/>
              <a:t>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organizations will help</a:t>
            </a:r>
          </a:p>
          <a:p>
            <a:pPr lvl="1"/>
            <a:r>
              <a:rPr lang="en-US" dirty="0" smtClean="0"/>
              <a:t>BBB</a:t>
            </a:r>
          </a:p>
          <a:p>
            <a:pPr lvl="1"/>
            <a:r>
              <a:rPr lang="en-US" dirty="0" smtClean="0"/>
              <a:t>Consumer advocates</a:t>
            </a:r>
          </a:p>
          <a:p>
            <a:pPr lvl="1"/>
            <a:r>
              <a:rPr lang="en-US" dirty="0" smtClean="0"/>
              <a:t>Gov agencies like the FDA and the Consumer Product Safety Commission</a:t>
            </a:r>
          </a:p>
          <a:p>
            <a:pPr lvl="1"/>
            <a:r>
              <a:rPr lang="en-US" dirty="0" smtClean="0"/>
              <a:t>AMA for health care issues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b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724400"/>
            <a:ext cx="285750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UNIT ONE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TEST NEXT CLASS ON CHAPT. 1,2, 6 (COMMUNICATION)</a:t>
            </a:r>
          </a:p>
          <a:p>
            <a:r>
              <a:rPr lang="en-US" dirty="0" smtClean="0"/>
              <a:t>EVIDENCE FOR THIS UNIT THAT WAS/IS </a:t>
            </a:r>
            <a:r>
              <a:rPr lang="en-US" smtClean="0"/>
              <a:t>DUE</a:t>
            </a:r>
            <a:r>
              <a:rPr lang="en-US" smtClean="0"/>
              <a:t>: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Media Message </a:t>
            </a:r>
          </a:p>
          <a:p>
            <a:pPr marL="514350" indent="-514350">
              <a:buAutoNum type="arabicPeriod"/>
            </a:pPr>
            <a:r>
              <a:rPr lang="en-US" dirty="0" smtClean="0"/>
              <a:t>“I” Message/Smart Goal</a:t>
            </a:r>
          </a:p>
          <a:p>
            <a:pPr marL="514350" indent="-514350">
              <a:buAutoNum type="arabicPeriod"/>
            </a:pPr>
            <a:r>
              <a:rPr lang="en-US" dirty="0" smtClean="0"/>
              <a:t>Reviews for Chapters 1 and 2</a:t>
            </a:r>
          </a:p>
          <a:p>
            <a:pPr marL="514350" indent="-514350">
              <a:buAutoNum type="arabicPeriod"/>
            </a:pPr>
            <a:r>
              <a:rPr lang="en-US" dirty="0" smtClean="0"/>
              <a:t>PSA Project</a:t>
            </a:r>
          </a:p>
          <a:p>
            <a:r>
              <a:rPr lang="en-US" dirty="0" smtClean="0"/>
              <a:t>PRACTICE FOR THIS UNIT</a:t>
            </a:r>
          </a:p>
          <a:p>
            <a:pPr marL="514350" indent="-514350">
              <a:buAutoNum type="arabicPeriod"/>
            </a:pPr>
            <a:r>
              <a:rPr lang="en-US" dirty="0" smtClean="0"/>
              <a:t>Unit One Practice Packet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038600"/>
            <a:ext cx="1990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6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670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TEN</a:t>
            </a:r>
            <a:r>
              <a:rPr lang="en-US" sz="6600" dirty="0" smtClean="0"/>
              <a:t> </a:t>
            </a:r>
            <a:r>
              <a:rPr lang="en-US" sz="6600" dirty="0" smtClean="0"/>
              <a:t>IMPORTANT SKILLS FOR GOOD HEALTH and</a:t>
            </a:r>
          </a:p>
          <a:p>
            <a:pPr algn="ctr"/>
            <a:r>
              <a:rPr lang="en-US" sz="6600" dirty="0" smtClean="0"/>
              <a:t>THEIR BENEFITS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860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800600"/>
            <a:ext cx="1626092" cy="1776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7851"/>
            <a:ext cx="3352801" cy="22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1-Good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Interpersonal Communication</a:t>
            </a:r>
            <a:r>
              <a:rPr lang="en-US" dirty="0" smtClean="0"/>
              <a:t>-exchange of thoughts, feelings and beliefs between two or more people.  Benefit is…….</a:t>
            </a:r>
          </a:p>
          <a:p>
            <a:r>
              <a:rPr lang="en-US" dirty="0" smtClean="0"/>
              <a:t>Four Types of Communication styles: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Aggressive</a:t>
            </a:r>
            <a:r>
              <a:rPr lang="en-US" dirty="0" smtClean="0"/>
              <a:t>- overly forceful, pushy or hostile.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Passive</a:t>
            </a:r>
            <a:r>
              <a:rPr lang="en-US" dirty="0" smtClean="0"/>
              <a:t>-unwilling or unable to express your 	thoughts and feelings in a direct or firm manner.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Assertive</a:t>
            </a:r>
            <a:r>
              <a:rPr lang="en-US" dirty="0" smtClean="0"/>
              <a:t>-being able to express your views 	clearly and respectfully.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Passive-Aggressive</a:t>
            </a:r>
            <a:r>
              <a:rPr lang="en-US" dirty="0" smtClean="0"/>
              <a:t>-indirect expression of hostility</a:t>
            </a:r>
          </a:p>
          <a:p>
            <a:r>
              <a:rPr lang="en-US" dirty="0" smtClean="0"/>
              <a:t>To communicate effectively you need to be able to speak, listen and use non-verbal communication.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Skills-tools to help with health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3810000"/>
            <a:ext cx="3886200" cy="27432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“Why can’t you ever show up on time.”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“You never listen to anything I say.”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“You always ignore me when your other friends are around.”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“I said I would take out the trash, and I will!  You don’t have to nag me about it every five minutes.”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3810000"/>
            <a:ext cx="3886200" cy="304800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“I really don’t like to be left waiting, it makes me feel like you don’t feel like I am important.”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“I feel like my suggestions aren’t being taken seriously.”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“I feel hurt when I’m left out of a conversation.”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“I am stressed because I have a big project due tomorrow.  I’ll take out the trash as soon as I am finished.”</a:t>
            </a:r>
          </a:p>
          <a:p>
            <a:pPr marL="342900" indent="-342900">
              <a:buAutoNum type="arabicPeriod"/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2819400"/>
            <a:ext cx="3886200" cy="838200"/>
          </a:xfrm>
        </p:spPr>
        <p:txBody>
          <a:bodyPr/>
          <a:lstStyle/>
          <a:p>
            <a:pPr algn="ctr"/>
            <a:r>
              <a:rPr lang="en-US" dirty="0" smtClean="0"/>
              <a:t>“You Message”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2895600"/>
            <a:ext cx="3886200" cy="685800"/>
          </a:xfrm>
        </p:spPr>
        <p:txBody>
          <a:bodyPr/>
          <a:lstStyle/>
          <a:p>
            <a:pPr algn="ctr"/>
            <a:r>
              <a:rPr lang="en-US" dirty="0" smtClean="0"/>
              <a:t>“I Message”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>
                <a:solidFill>
                  <a:srgbClr val="FF0000"/>
                </a:solidFill>
              </a:rPr>
              <a:t>I Messages”:  way to express your feelings that focuses on your emotions/feelings rather than placing blame on others</a:t>
            </a:r>
            <a:r>
              <a:rPr lang="en-US" sz="2400" dirty="0" smtClean="0">
                <a:solidFill>
                  <a:srgbClr val="FF0000"/>
                </a:solidFill>
              </a:rPr>
              <a:t>.  </a:t>
            </a:r>
            <a:r>
              <a:rPr lang="en-US" sz="1400" dirty="0" smtClean="0">
                <a:solidFill>
                  <a:srgbClr val="FF0000"/>
                </a:solidFill>
              </a:rPr>
              <a:t>Page 154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communicate more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3733800"/>
            <a:ext cx="3886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Don’t interrupt</a:t>
            </a:r>
          </a:p>
          <a:p>
            <a:r>
              <a:rPr lang="en-US" dirty="0" smtClean="0"/>
              <a:t>Show interest</a:t>
            </a:r>
          </a:p>
          <a:p>
            <a:r>
              <a:rPr lang="en-US" dirty="0" smtClean="0"/>
              <a:t>Restate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Show empathy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3810000"/>
            <a:ext cx="38862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what but how you say something</a:t>
            </a:r>
          </a:p>
          <a:p>
            <a:r>
              <a:rPr lang="en-US" dirty="0" smtClean="0"/>
              <a:t>Gestures</a:t>
            </a:r>
          </a:p>
          <a:p>
            <a:r>
              <a:rPr lang="en-US" dirty="0" smtClean="0"/>
              <a:t>Facial expressions</a:t>
            </a:r>
          </a:p>
          <a:p>
            <a:r>
              <a:rPr lang="en-US" dirty="0" smtClean="0"/>
              <a:t>Posture</a:t>
            </a:r>
          </a:p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Listening Skills</a:t>
            </a:r>
          </a:p>
          <a:p>
            <a:r>
              <a:rPr lang="en-US" dirty="0" smtClean="0"/>
              <a:t>Be an ACTIVE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Non Verbal Communication</a:t>
            </a:r>
          </a:p>
          <a:p>
            <a:r>
              <a:rPr lang="en-US" dirty="0" smtClean="0"/>
              <a:t>BODY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2-Refusal Skills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How can you resist peer pressure???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S.T.O.P</a:t>
            </a:r>
            <a:r>
              <a:rPr lang="en-US" sz="4000" dirty="0">
                <a:solidFill>
                  <a:srgbClr val="FF0000"/>
                </a:solidFill>
              </a:rPr>
              <a:t>. Strategy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/>
              <a:t> ay </a:t>
            </a:r>
            <a:r>
              <a:rPr lang="en-US" sz="4000" dirty="0"/>
              <a:t>no in a firm voice.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</a:t>
            </a:r>
            <a:r>
              <a:rPr lang="en-US" sz="4000" dirty="0" smtClean="0"/>
              <a:t> ell </a:t>
            </a:r>
            <a:r>
              <a:rPr lang="en-US" sz="4000" dirty="0"/>
              <a:t>Why not.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 </a:t>
            </a:r>
            <a:r>
              <a:rPr lang="en-US" sz="4000" dirty="0" err="1" smtClean="0"/>
              <a:t>ffer</a:t>
            </a:r>
            <a:r>
              <a:rPr lang="en-US" sz="4000" dirty="0" smtClean="0"/>
              <a:t> </a:t>
            </a:r>
            <a:r>
              <a:rPr lang="en-US" sz="4000" dirty="0"/>
              <a:t>other ideas.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</a:t>
            </a:r>
            <a:r>
              <a:rPr lang="en-US" sz="4000" dirty="0" smtClean="0"/>
              <a:t> </a:t>
            </a:r>
            <a:r>
              <a:rPr lang="en-US" sz="4000" dirty="0" err="1" smtClean="0"/>
              <a:t>romptly</a:t>
            </a:r>
            <a:r>
              <a:rPr lang="en-US" sz="4000" dirty="0" smtClean="0"/>
              <a:t> </a:t>
            </a:r>
            <a:r>
              <a:rPr lang="en-US" sz="4000" dirty="0"/>
              <a:t>leave.</a:t>
            </a:r>
          </a:p>
        </p:txBody>
      </p:sp>
    </p:spTree>
    <p:extLst>
      <p:ext uri="{BB962C8B-B14F-4D97-AF65-F5344CB8AC3E}">
        <p14:creationId xmlns:p14="http://schemas.microsoft.com/office/powerpoint/2010/main" val="14324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ideas?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Blame someone else</a:t>
            </a:r>
          </a:p>
          <a:p>
            <a:pPr marL="0" indent="0">
              <a:buNone/>
            </a:pPr>
            <a:r>
              <a:rPr lang="en-US" dirty="0" smtClean="0"/>
              <a:t>Give a reason</a:t>
            </a:r>
          </a:p>
          <a:p>
            <a:pPr marL="0" indent="0">
              <a:buNone/>
            </a:pPr>
            <a:r>
              <a:rPr lang="en-US" dirty="0" smtClean="0"/>
              <a:t>Ignore the request</a:t>
            </a:r>
          </a:p>
          <a:p>
            <a:pPr marL="0" indent="0">
              <a:buNone/>
            </a:pPr>
            <a:r>
              <a:rPr lang="en-US" dirty="0" smtClean="0"/>
              <a:t>Leave</a:t>
            </a:r>
          </a:p>
          <a:p>
            <a:pPr marL="0" indent="0">
              <a:buNone/>
            </a:pPr>
            <a:r>
              <a:rPr lang="en-US" dirty="0" smtClean="0"/>
              <a:t>Say “no thanks”</a:t>
            </a:r>
          </a:p>
          <a:p>
            <a:pPr marL="0" indent="0">
              <a:buNone/>
            </a:pPr>
            <a:r>
              <a:rPr lang="en-US" dirty="0" smtClean="0"/>
              <a:t>Say no and mean it</a:t>
            </a:r>
          </a:p>
          <a:p>
            <a:pPr marL="0" indent="0">
              <a:buNone/>
            </a:pPr>
            <a:r>
              <a:rPr lang="en-US" dirty="0" smtClean="0"/>
              <a:t>Make a joke</a:t>
            </a:r>
          </a:p>
          <a:p>
            <a:pPr marL="0" indent="0">
              <a:buNone/>
            </a:pPr>
            <a:r>
              <a:rPr lang="en-US" dirty="0" smtClean="0"/>
              <a:t>Make an excuse</a:t>
            </a:r>
          </a:p>
          <a:p>
            <a:pPr marL="0" indent="0">
              <a:buNone/>
            </a:pPr>
            <a:r>
              <a:rPr lang="en-US" dirty="0" smtClean="0"/>
              <a:t>Suggest something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3.  Conflict Resolution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Being able to resolve conflict in appropriate ways.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9000"/>
            <a:ext cx="3829050" cy="24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01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1144</TotalTime>
  <Words>857</Words>
  <Application>Microsoft Office PowerPoint</Application>
  <PresentationFormat>On-screen Show (4:3)</PresentationFormat>
  <Paragraphs>160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Tw Cen MT</vt:lpstr>
      <vt:lpstr>Wingdings</vt:lpstr>
      <vt:lpstr>Wingdings 2</vt:lpstr>
      <vt:lpstr>Median</vt:lpstr>
      <vt:lpstr>Taking Charge of Your Health Important skills</vt:lpstr>
      <vt:lpstr>Vocab Lesson One and Two</vt:lpstr>
      <vt:lpstr>PowerPoint Presentation</vt:lpstr>
      <vt:lpstr>1-Good Communication Skills</vt:lpstr>
      <vt:lpstr>Health Skills-tools to help with health responsibility</vt:lpstr>
      <vt:lpstr>How to communicate more effectively</vt:lpstr>
      <vt:lpstr>2-Refusal Skills</vt:lpstr>
      <vt:lpstr>Other ideas? </vt:lpstr>
      <vt:lpstr>3.  Conflict Resolution</vt:lpstr>
      <vt:lpstr>4. Accessing Information </vt:lpstr>
      <vt:lpstr>5. Analyzing Influences</vt:lpstr>
      <vt:lpstr> 6. Practicing Healthful Behaviors </vt:lpstr>
      <vt:lpstr>7. Stress Management </vt:lpstr>
      <vt:lpstr>8. Advocacy</vt:lpstr>
      <vt:lpstr>Advocate for health!</vt:lpstr>
      <vt:lpstr>9.  Make Good Decisions</vt:lpstr>
      <vt:lpstr>When making a decision you should use PROPS</vt:lpstr>
      <vt:lpstr>Why do teens make BAD decisions more than adults???</vt:lpstr>
      <vt:lpstr>10. Goal Setting/Action Plan </vt:lpstr>
      <vt:lpstr>Goals are more attainable if we use the SMART system</vt:lpstr>
      <vt:lpstr>Action Plan:  helps you to reach the goal </vt:lpstr>
      <vt:lpstr>Vocab Lesson Three and Four</vt:lpstr>
      <vt:lpstr>Being a Health Consumer</vt:lpstr>
      <vt:lpstr>Understanding Advertising</vt:lpstr>
      <vt:lpstr>Warning Signs of Fraud</vt:lpstr>
      <vt:lpstr>What does Fraud look like??</vt:lpstr>
      <vt:lpstr>How you should buy</vt:lpstr>
      <vt:lpstr>Where do I go if I have problems?</vt:lpstr>
      <vt:lpstr>END OF UNIT ONE  </vt:lpstr>
    </vt:vector>
  </TitlesOfParts>
  <Company>Milwaukee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Charge of Your Health</dc:title>
  <dc:creator>MPS</dc:creator>
  <cp:lastModifiedBy>Toninato, Terri L</cp:lastModifiedBy>
  <cp:revision>72</cp:revision>
  <dcterms:created xsi:type="dcterms:W3CDTF">2013-08-21T17:32:38Z</dcterms:created>
  <dcterms:modified xsi:type="dcterms:W3CDTF">2018-01-10T20:02:23Z</dcterms:modified>
</cp:coreProperties>
</file>