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8" r:id="rId4"/>
    <p:sldId id="257" r:id="rId5"/>
    <p:sldId id="272" r:id="rId6"/>
    <p:sldId id="265" r:id="rId7"/>
    <p:sldId id="274" r:id="rId8"/>
    <p:sldId id="275" r:id="rId9"/>
    <p:sldId id="276" r:id="rId10"/>
    <p:sldId id="277" r:id="rId11"/>
    <p:sldId id="269" r:id="rId12"/>
    <p:sldId id="273" r:id="rId13"/>
    <p:sldId id="260" r:id="rId14"/>
    <p:sldId id="261" r:id="rId15"/>
    <p:sldId id="270" r:id="rId16"/>
    <p:sldId id="262" r:id="rId17"/>
    <p:sldId id="267" r:id="rId18"/>
    <p:sldId id="266" r:id="rId19"/>
    <p:sldId id="271" r:id="rId20"/>
    <p:sldId id="258" r:id="rId21"/>
    <p:sldId id="25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07C7740-7CF5-498D-8FF2-1D12C2881CEE}" type="datetimeFigureOut">
              <a:rPr lang="en-US" smtClean="0"/>
              <a:pPr/>
              <a:t>9/6/2016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77B6D83-4759-42F3-9B35-B060B30AF585}"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7B6D83-4759-42F3-9B35-B060B30AF585}"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7" name="Slide Number Placeholder 6"/>
          <p:cNvSpPr>
            <a:spLocks noGrp="1"/>
          </p:cNvSpPr>
          <p:nvPr>
            <p:ph type="sldNum" sz="quarter" idx="12"/>
          </p:nvPr>
        </p:nvSpPr>
        <p:spPr/>
        <p:txBody>
          <a:bodyPr/>
          <a:lstStyle/>
          <a:p>
            <a:fld id="{977B6D83-4759-42F3-9B35-B060B30AF585}"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C7740-7CF5-498D-8FF2-1D12C2881CEE}" type="datetimeFigureOut">
              <a:rPr lang="en-US" smtClean="0"/>
              <a:pPr/>
              <a:t>9/6/2016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977B6D83-4759-42F3-9B35-B060B30AF58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07C7740-7CF5-498D-8FF2-1D12C2881CEE}" type="datetimeFigureOut">
              <a:rPr lang="en-US" smtClean="0"/>
              <a:pPr/>
              <a:t>9/6/2016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77B6D83-4759-42F3-9B35-B060B30AF58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kxAGjmVSOII"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362200"/>
            <a:ext cx="3313355" cy="2438400"/>
          </a:xfrm>
        </p:spPr>
        <p:txBody>
          <a:bodyPr>
            <a:normAutofit/>
          </a:bodyPr>
          <a:lstStyle/>
          <a:p>
            <a:r>
              <a:rPr lang="en-US" dirty="0" smtClean="0"/>
              <a:t>Achieving Mental and Emotional Health</a:t>
            </a:r>
            <a:endParaRPr lang="en-US" dirty="0"/>
          </a:p>
        </p:txBody>
      </p:sp>
      <p:sp>
        <p:nvSpPr>
          <p:cNvPr id="3" name="Subtitle 2"/>
          <p:cNvSpPr>
            <a:spLocks noGrp="1"/>
          </p:cNvSpPr>
          <p:nvPr>
            <p:ph type="subTitle" idx="1"/>
          </p:nvPr>
        </p:nvSpPr>
        <p:spPr>
          <a:xfrm>
            <a:off x="4733365" y="4953000"/>
            <a:ext cx="3309803" cy="728709"/>
          </a:xfrm>
        </p:spPr>
        <p:txBody>
          <a:bodyPr/>
          <a:lstStyle/>
          <a:p>
            <a:endParaRPr lang="en-US" dirty="0"/>
          </a:p>
        </p:txBody>
      </p:sp>
      <p:pic>
        <p:nvPicPr>
          <p:cNvPr id="4" name="Picture 3" descr="emotions.jpg"/>
          <p:cNvPicPr>
            <a:picLocks noChangeAspect="1"/>
          </p:cNvPicPr>
          <p:nvPr/>
        </p:nvPicPr>
        <p:blipFill>
          <a:blip r:embed="rId2" cstate="print"/>
          <a:stretch>
            <a:fillRect/>
          </a:stretch>
        </p:blipFill>
        <p:spPr>
          <a:xfrm>
            <a:off x="0" y="1066800"/>
            <a:ext cx="4387193" cy="4953000"/>
          </a:xfrm>
          <a:prstGeom prst="rect">
            <a:avLst/>
          </a:prstGeom>
        </p:spPr>
      </p:pic>
    </p:spTree>
    <p:extLst>
      <p:ext uri="{BB962C8B-B14F-4D97-AF65-F5344CB8AC3E}">
        <p14:creationId xmlns:p14="http://schemas.microsoft.com/office/powerpoint/2010/main" val="132832212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Band aid </a:t>
            </a:r>
            <a:r>
              <a:rPr lang="en-US" dirty="0" smtClean="0"/>
              <a:t>Activity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often do you hear or see yourself or others exhibit a behavior that might be considered negative or a “put down”</a:t>
            </a:r>
          </a:p>
          <a:p>
            <a:r>
              <a:rPr lang="en-US" dirty="0" smtClean="0"/>
              <a:t>Does media typically demonstrate negative or positive information?</a:t>
            </a:r>
          </a:p>
          <a:p>
            <a:r>
              <a:rPr lang="en-US" dirty="0" smtClean="0"/>
              <a:t>Assignment:  Listen to your peers “talk”.  Record how often you heard or see negative vs positive words or behaviors.  We will discuss this next class.  Who ever reminds me first to do this next class gets a health buck.</a:t>
            </a:r>
            <a:endParaRPr lang="en-US" dirty="0"/>
          </a:p>
        </p:txBody>
      </p:sp>
    </p:spTree>
    <p:extLst>
      <p:ext uri="{BB962C8B-B14F-4D97-AF65-F5344CB8AC3E}">
        <p14:creationId xmlns:p14="http://schemas.microsoft.com/office/powerpoint/2010/main" val="2894329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43490" y="838200"/>
            <a:ext cx="7024744" cy="914400"/>
          </a:xfrm>
        </p:spPr>
        <p:txBody>
          <a:bodyPr/>
          <a:lstStyle/>
          <a:p>
            <a:pPr algn="ctr"/>
            <a:r>
              <a:rPr lang="en-US" dirty="0" smtClean="0"/>
              <a:t>Resiliency</a:t>
            </a:r>
            <a:endParaRPr lang="en-US" dirty="0"/>
          </a:p>
        </p:txBody>
      </p:sp>
      <p:sp>
        <p:nvSpPr>
          <p:cNvPr id="6" name="Content Placeholder 5"/>
          <p:cNvSpPr>
            <a:spLocks noGrp="1"/>
          </p:cNvSpPr>
          <p:nvPr>
            <p:ph idx="1"/>
          </p:nvPr>
        </p:nvSpPr>
        <p:spPr>
          <a:xfrm>
            <a:off x="685800" y="1752600"/>
            <a:ext cx="7467600" cy="4080029"/>
          </a:xfrm>
        </p:spPr>
        <p:txBody>
          <a:bodyPr>
            <a:normAutofit fontScale="92500"/>
          </a:bodyPr>
          <a:lstStyle/>
          <a:p>
            <a:r>
              <a:rPr lang="en-US" b="1" dirty="0" smtClean="0"/>
              <a:t>Ability to bounce back from set backs</a:t>
            </a:r>
          </a:p>
          <a:p>
            <a:pPr>
              <a:buNone/>
            </a:pPr>
            <a:r>
              <a:rPr lang="en-US" dirty="0" smtClean="0"/>
              <a:t>	</a:t>
            </a:r>
          </a:p>
          <a:p>
            <a:pPr>
              <a:buNone/>
            </a:pPr>
            <a:r>
              <a:rPr lang="en-US" b="1" dirty="0" smtClean="0"/>
              <a:t>People who are Resilient</a:t>
            </a:r>
            <a:r>
              <a:rPr lang="en-US" dirty="0" smtClean="0"/>
              <a:t>:</a:t>
            </a:r>
          </a:p>
          <a:p>
            <a:pPr>
              <a:buNone/>
            </a:pPr>
            <a:r>
              <a:rPr lang="en-US" dirty="0" smtClean="0"/>
              <a:t>-</a:t>
            </a:r>
            <a:r>
              <a:rPr lang="en-US" b="1" dirty="0" smtClean="0"/>
              <a:t>believe</a:t>
            </a:r>
            <a:r>
              <a:rPr lang="en-US" dirty="0" smtClean="0"/>
              <a:t> in themselves</a:t>
            </a:r>
          </a:p>
          <a:p>
            <a:pPr>
              <a:buNone/>
            </a:pPr>
            <a:r>
              <a:rPr lang="en-US" dirty="0" smtClean="0"/>
              <a:t>-</a:t>
            </a:r>
            <a:r>
              <a:rPr lang="en-US" b="1" dirty="0" smtClean="0"/>
              <a:t>focus</a:t>
            </a:r>
            <a:r>
              <a:rPr lang="en-US" dirty="0" smtClean="0"/>
              <a:t> on the positive</a:t>
            </a:r>
          </a:p>
          <a:p>
            <a:pPr>
              <a:buNone/>
            </a:pPr>
            <a:r>
              <a:rPr lang="en-US" dirty="0" smtClean="0"/>
              <a:t>-</a:t>
            </a:r>
            <a:r>
              <a:rPr lang="en-US" b="1" dirty="0" smtClean="0"/>
              <a:t>take charge </a:t>
            </a:r>
            <a:r>
              <a:rPr lang="en-US" dirty="0" smtClean="0"/>
              <a:t>of their own behavior and decisions</a:t>
            </a:r>
          </a:p>
          <a:p>
            <a:pPr>
              <a:buNone/>
            </a:pPr>
            <a:r>
              <a:rPr lang="en-US" dirty="0" smtClean="0"/>
              <a:t>-</a:t>
            </a:r>
            <a:r>
              <a:rPr lang="en-US" b="1" dirty="0" smtClean="0"/>
              <a:t>set goals </a:t>
            </a:r>
            <a:r>
              <a:rPr lang="en-US" dirty="0" smtClean="0"/>
              <a:t>and have a plan for reaching them</a:t>
            </a:r>
          </a:p>
          <a:p>
            <a:pPr>
              <a:buNone/>
            </a:pPr>
            <a:endParaRPr lang="en-US" dirty="0" smtClean="0"/>
          </a:p>
          <a:p>
            <a:pPr algn="ctr">
              <a:buNone/>
            </a:pPr>
            <a:r>
              <a:rPr lang="en-US" dirty="0" smtClean="0"/>
              <a:t>NOT EVERYONE IS NATURALLY RESILIENT, BUT IT CAN BE LEARNED AND STRENGTHENED</a:t>
            </a: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amond(in)">
                                      <p:cBhvr>
                                        <p:cTn id="7" dur="2000"/>
                                        <p:tgtEl>
                                          <p:spTgt spid="6">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diamond(in)">
                                      <p:cBhvr>
                                        <p:cTn id="10" dur="2000"/>
                                        <p:tgtEl>
                                          <p:spTgt spid="6">
                                            <p:txEl>
                                              <p:pRg st="3" end="3"/>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diamond(in)">
                                      <p:cBhvr>
                                        <p:cTn id="13" dur="2000"/>
                                        <p:tgtEl>
                                          <p:spTgt spid="6">
                                            <p:txEl>
                                              <p:pRg st="4" end="4"/>
                                            </p:txEl>
                                          </p:spTgt>
                                        </p:tgtEl>
                                      </p:cBhvr>
                                    </p:animEffect>
                                  </p:childTnLst>
                                </p:cTn>
                              </p:par>
                              <p:par>
                                <p:cTn id="14" presetID="8" presetClass="entr" presetSubtype="16"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diamond(in)">
                                      <p:cBhvr>
                                        <p:cTn id="16" dur="2000"/>
                                        <p:tgtEl>
                                          <p:spTgt spid="6">
                                            <p:txEl>
                                              <p:pRg st="5" end="5"/>
                                            </p:txEl>
                                          </p:spTgt>
                                        </p:tgtEl>
                                      </p:cBhvr>
                                    </p:animEffect>
                                  </p:childTnLst>
                                </p:cTn>
                              </p:par>
                              <p:par>
                                <p:cTn id="17" presetID="8" presetClass="entr" presetSubtype="16"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diamond(in)">
                                      <p:cBhvr>
                                        <p:cTn id="19"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Self-Awareness</a:t>
            </a:r>
            <a:endParaRPr lang="en-US" dirty="0"/>
          </a:p>
        </p:txBody>
      </p:sp>
      <p:sp>
        <p:nvSpPr>
          <p:cNvPr id="3" name="Content Placeholder 2"/>
          <p:cNvSpPr>
            <a:spLocks noGrp="1"/>
          </p:cNvSpPr>
          <p:nvPr>
            <p:ph idx="1"/>
          </p:nvPr>
        </p:nvSpPr>
        <p:spPr/>
        <p:txBody>
          <a:bodyPr/>
          <a:lstStyle/>
          <a:p>
            <a:r>
              <a:rPr lang="en-US" dirty="0" smtClean="0"/>
              <a:t> </a:t>
            </a:r>
            <a:r>
              <a:rPr lang="en-US" b="1" dirty="0" smtClean="0"/>
              <a:t>Maslow’s Hierarchy of needs</a:t>
            </a:r>
            <a:r>
              <a:rPr lang="en-US" dirty="0" smtClean="0"/>
              <a:t>:  pyramid upon which meeting our needs leads to personal development</a:t>
            </a:r>
          </a:p>
          <a:p>
            <a:pPr marL="68580" indent="0">
              <a:buNone/>
            </a:pPr>
            <a:endParaRPr lang="en-US" dirty="0" smtClean="0"/>
          </a:p>
          <a:p>
            <a:r>
              <a:rPr lang="en-US" b="1" dirty="0" smtClean="0"/>
              <a:t>Self-actualization</a:t>
            </a:r>
            <a:r>
              <a:rPr lang="en-US" dirty="0" smtClean="0"/>
              <a:t>:  strive to be the best you can be</a:t>
            </a:r>
            <a:endParaRPr lang="en-US" dirty="0"/>
          </a:p>
        </p:txBody>
      </p:sp>
    </p:spTree>
    <p:extLst>
      <p:ext uri="{BB962C8B-B14F-4D97-AF65-F5344CB8AC3E}">
        <p14:creationId xmlns:p14="http://schemas.microsoft.com/office/powerpoint/2010/main" val="256371193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838200"/>
            <a:ext cx="7024744" cy="533400"/>
          </a:xfrm>
        </p:spPr>
        <p:txBody>
          <a:bodyPr>
            <a:normAutofit fontScale="90000"/>
          </a:bodyPr>
          <a:lstStyle/>
          <a:p>
            <a:pPr algn="ctr"/>
            <a:r>
              <a:rPr lang="en-US" dirty="0" smtClean="0"/>
              <a:t>Teens Hierarchy of Needs</a:t>
            </a:r>
            <a:endParaRPr lang="en-US" dirty="0"/>
          </a:p>
        </p:txBody>
      </p:sp>
      <p:sp>
        <p:nvSpPr>
          <p:cNvPr id="4" name="Content Placeholder 3"/>
          <p:cNvSpPr>
            <a:spLocks noGrp="1"/>
          </p:cNvSpPr>
          <p:nvPr>
            <p:ph idx="1"/>
          </p:nvPr>
        </p:nvSpPr>
        <p:spPr>
          <a:xfrm>
            <a:off x="685800" y="1371600"/>
            <a:ext cx="7772400" cy="4953000"/>
          </a:xfrm>
        </p:spPr>
        <p:txBody>
          <a:bodyPr>
            <a:normAutofit lnSpcReduction="10000"/>
          </a:bodyPr>
          <a:lstStyle/>
          <a:p>
            <a:pPr marL="525780" indent="-457200">
              <a:buFont typeface="+mj-lt"/>
              <a:buAutoNum type="arabicPeriod"/>
            </a:pPr>
            <a:r>
              <a:rPr lang="en-US" b="1" dirty="0" smtClean="0"/>
              <a:t>Physiological Needs </a:t>
            </a:r>
            <a:r>
              <a:rPr lang="en-US" dirty="0" smtClean="0"/>
              <a:t>(</a:t>
            </a:r>
            <a:r>
              <a:rPr lang="en-US" u="sng" dirty="0" smtClean="0"/>
              <a:t>survival</a:t>
            </a:r>
            <a:r>
              <a:rPr lang="en-US" dirty="0" smtClean="0"/>
              <a:t> :food, water, shelter,)</a:t>
            </a:r>
          </a:p>
          <a:p>
            <a:pPr marL="525780" indent="-457200">
              <a:buFont typeface="+mj-lt"/>
              <a:buAutoNum type="arabicPeriod"/>
            </a:pPr>
            <a:r>
              <a:rPr lang="en-US" b="1" dirty="0" smtClean="0"/>
              <a:t>Safety Needs </a:t>
            </a:r>
            <a:r>
              <a:rPr lang="en-US" dirty="0" smtClean="0"/>
              <a:t>(</a:t>
            </a:r>
            <a:r>
              <a:rPr lang="en-US" u="sng" dirty="0" smtClean="0"/>
              <a:t>security</a:t>
            </a:r>
            <a:r>
              <a:rPr lang="en-US" dirty="0" smtClean="0"/>
              <a:t>: stability, freedom from fear)</a:t>
            </a:r>
          </a:p>
          <a:p>
            <a:pPr marL="525780" indent="-457200">
              <a:buFont typeface="+mj-lt"/>
              <a:buAutoNum type="arabicPeriod"/>
            </a:pPr>
            <a:r>
              <a:rPr lang="en-US" b="1" dirty="0" smtClean="0"/>
              <a:t>Social Needs </a:t>
            </a:r>
            <a:r>
              <a:rPr lang="en-US" dirty="0" smtClean="0"/>
              <a:t>(</a:t>
            </a:r>
            <a:r>
              <a:rPr lang="en-US" u="sng" dirty="0" smtClean="0"/>
              <a:t>belonging and acceptance: </a:t>
            </a:r>
            <a:r>
              <a:rPr lang="en-US" dirty="0" smtClean="0"/>
              <a:t>family, friends, love relationships, community connections, </a:t>
            </a:r>
          </a:p>
          <a:p>
            <a:pPr marL="525780" indent="-457200">
              <a:buFont typeface="+mj-lt"/>
              <a:buAutoNum type="arabicPeriod"/>
            </a:pPr>
            <a:r>
              <a:rPr lang="en-US" b="1" dirty="0" smtClean="0"/>
              <a:t>Esteem Needs </a:t>
            </a:r>
            <a:r>
              <a:rPr lang="en-US" dirty="0" smtClean="0"/>
              <a:t>(</a:t>
            </a:r>
            <a:r>
              <a:rPr lang="en-US" u="sng" dirty="0" smtClean="0"/>
              <a:t>achievement and recognition: </a:t>
            </a:r>
            <a:r>
              <a:rPr lang="en-US" dirty="0" smtClean="0"/>
              <a:t>respect, support, confidence, self-esteem)</a:t>
            </a:r>
          </a:p>
          <a:p>
            <a:pPr marL="525780" indent="-457200">
              <a:buFont typeface="+mj-lt"/>
              <a:buAutoNum type="arabicPeriod"/>
            </a:pPr>
            <a:r>
              <a:rPr lang="en-US" b="1" dirty="0" smtClean="0"/>
              <a:t>Self-actualization</a:t>
            </a:r>
            <a:r>
              <a:rPr lang="en-US" dirty="0" smtClean="0"/>
              <a:t> (</a:t>
            </a:r>
            <a:r>
              <a:rPr lang="en-US" u="sng" dirty="0" smtClean="0"/>
              <a:t>reaching one’s full potential:  </a:t>
            </a:r>
            <a:r>
              <a:rPr lang="en-US" dirty="0" smtClean="0"/>
              <a:t>self-fulfillment through individual talent and creativity, setting goals and having discipline to reach them)</a:t>
            </a:r>
            <a:endParaRPr lang="en-US" dirty="0"/>
          </a:p>
        </p:txBody>
      </p:sp>
    </p:spTree>
    <p:extLst>
      <p:ext uri="{BB962C8B-B14F-4D97-AF65-F5344CB8AC3E}">
        <p14:creationId xmlns:p14="http://schemas.microsoft.com/office/powerpoint/2010/main" val="14211878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strips(down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strips(down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 calcmode="lin" valueType="num">
                                      <p:cBhvr additive="base">
                                        <p:cTn id="22" dur="50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3" dur="50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circle(in)">
                                      <p:cBhvr>
                                        <p:cTn id="28"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 Plays a Significant Role in your Actions, Decisions and Behavior</a:t>
            </a:r>
            <a:endParaRPr lang="en-US" dirty="0"/>
          </a:p>
        </p:txBody>
      </p:sp>
      <p:sp>
        <p:nvSpPr>
          <p:cNvPr id="3" name="Content Placeholder 2"/>
          <p:cNvSpPr>
            <a:spLocks noGrp="1"/>
          </p:cNvSpPr>
          <p:nvPr>
            <p:ph idx="1"/>
          </p:nvPr>
        </p:nvSpPr>
        <p:spPr>
          <a:xfrm>
            <a:off x="1043492" y="2323652"/>
            <a:ext cx="6777317" cy="4000948"/>
          </a:xfrm>
        </p:spPr>
        <p:txBody>
          <a:bodyPr>
            <a:normAutofit fontScale="92500" lnSpcReduction="20000"/>
          </a:bodyPr>
          <a:lstStyle/>
          <a:p>
            <a:pPr algn="ctr">
              <a:buNone/>
            </a:pPr>
            <a:r>
              <a:rPr lang="en-US" b="1" dirty="0" smtClean="0"/>
              <a:t>Traits of Good Character</a:t>
            </a:r>
          </a:p>
          <a:p>
            <a:pPr algn="ctr">
              <a:buNone/>
            </a:pPr>
            <a:r>
              <a:rPr lang="en-US" b="1" dirty="0" smtClean="0"/>
              <a:t>People with good character have INTEGRITY</a:t>
            </a:r>
          </a:p>
          <a:p>
            <a:pPr algn="ctr">
              <a:buNone/>
            </a:pPr>
            <a:endParaRPr lang="en-US" b="1" dirty="0" smtClean="0"/>
          </a:p>
          <a:p>
            <a:r>
              <a:rPr lang="en-US" dirty="0" smtClean="0"/>
              <a:t>Trustworthy</a:t>
            </a:r>
          </a:p>
          <a:p>
            <a:r>
              <a:rPr lang="en-US" dirty="0" smtClean="0"/>
              <a:t>Respectful</a:t>
            </a:r>
          </a:p>
          <a:p>
            <a:r>
              <a:rPr lang="en-US" dirty="0" smtClean="0"/>
              <a:t>Responsible</a:t>
            </a:r>
          </a:p>
          <a:p>
            <a:r>
              <a:rPr lang="en-US" dirty="0" smtClean="0"/>
              <a:t>Fair</a:t>
            </a:r>
          </a:p>
          <a:p>
            <a:r>
              <a:rPr lang="en-US" dirty="0" smtClean="0"/>
              <a:t>Caring</a:t>
            </a:r>
          </a:p>
          <a:p>
            <a:r>
              <a:rPr lang="en-US" dirty="0" smtClean="0"/>
              <a:t>Citizenship</a:t>
            </a:r>
          </a:p>
          <a:p>
            <a:pPr marL="68580" indent="0">
              <a:buNone/>
            </a:pPr>
            <a:endParaRPr lang="en-US" dirty="0" smtClean="0"/>
          </a:p>
          <a:p>
            <a:pPr>
              <a:buNone/>
            </a:pPr>
            <a:r>
              <a:rPr lang="en-US" dirty="0" smtClean="0"/>
              <a:t>All these help you to develop a </a:t>
            </a:r>
            <a:r>
              <a:rPr lang="en-US" b="1" dirty="0" smtClean="0"/>
              <a:t>POSITIVE IDENTITY</a:t>
            </a:r>
          </a:p>
        </p:txBody>
      </p:sp>
      <p:pic>
        <p:nvPicPr>
          <p:cNvPr id="4" name="Picture 3" descr="good citizen.jpg"/>
          <p:cNvPicPr>
            <a:picLocks noChangeAspect="1"/>
          </p:cNvPicPr>
          <p:nvPr/>
        </p:nvPicPr>
        <p:blipFill>
          <a:blip r:embed="rId2" cstate="print"/>
          <a:stretch>
            <a:fillRect/>
          </a:stretch>
        </p:blipFill>
        <p:spPr>
          <a:xfrm>
            <a:off x="4038600" y="3276600"/>
            <a:ext cx="2857500" cy="1847850"/>
          </a:xfrm>
          <a:prstGeom prst="rect">
            <a:avLst/>
          </a:prstGeom>
        </p:spPr>
      </p:pic>
    </p:spTree>
    <p:extLst>
      <p:ext uri="{BB962C8B-B14F-4D97-AF65-F5344CB8AC3E}">
        <p14:creationId xmlns:p14="http://schemas.microsoft.com/office/powerpoint/2010/main" val="39048092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nodeType="clickEffect">
                                  <p:stCondLst>
                                    <p:cond delay="0"/>
                                  </p:stCondLst>
                                  <p:childTnLst>
                                    <p:animRot by="21600000">
                                      <p:cBhvr>
                                        <p:cTn id="20" dur="2000" fill="hold"/>
                                        <p:tgtEl>
                                          <p:spTgt spid="3">
                                            <p:txEl>
                                              <p:pRg st="1" end="1"/>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linds(horizontal)">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3">
                                            <p:txEl>
                                              <p:pRg st="3" end="3"/>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7" presetClass="entr" presetSubtype="4"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8" presetClass="emph" presetSubtype="0" fill="hold" nodeType="clickEffect">
                                  <p:stCondLst>
                                    <p:cond delay="0"/>
                                  </p:stCondLst>
                                  <p:childTnLst>
                                    <p:animRot by="21600000">
                                      <p:cBhvr>
                                        <p:cTn id="39" dur="2000" fill="hold"/>
                                        <p:tgtEl>
                                          <p:spTgt spid="3">
                                            <p:txEl>
                                              <p:pRg st="4" end="4"/>
                                            </p:txEl>
                                          </p:spTgt>
                                        </p:tgtEl>
                                        <p:attrNameLst>
                                          <p:attrName>r</p:attrName>
                                        </p:attrNameLst>
                                      </p:cBhvr>
                                    </p:animRo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box(in)">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8" presetClass="emph" presetSubtype="0" fill="hold" nodeType="clickEffect">
                                  <p:stCondLst>
                                    <p:cond delay="0"/>
                                  </p:stCondLst>
                                  <p:childTnLst>
                                    <p:animRot by="21600000">
                                      <p:cBhvr>
                                        <p:cTn id="48" dur="2000" fill="hold"/>
                                        <p:tgtEl>
                                          <p:spTgt spid="3">
                                            <p:txEl>
                                              <p:pRg st="5" end="5"/>
                                            </p:txEl>
                                          </p:spTgt>
                                        </p:tgtEl>
                                        <p:attrNameLst>
                                          <p:attrName>r</p:attrName>
                                        </p:attrNameLst>
                                      </p:cBhvr>
                                    </p:animRo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circle(in)">
                                      <p:cBhvr>
                                        <p:cTn id="53" dur="2000"/>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mph" presetSubtype="0" fill="hold" nodeType="clickEffect">
                                  <p:stCondLst>
                                    <p:cond delay="0"/>
                                  </p:stCondLst>
                                  <p:childTnLst>
                                    <p:animRot by="21600000">
                                      <p:cBhvr>
                                        <p:cTn id="57" dur="2000" fill="hold"/>
                                        <p:tgtEl>
                                          <p:spTgt spid="3">
                                            <p:txEl>
                                              <p:pRg st="6" end="6"/>
                                            </p:txEl>
                                          </p:spTgt>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18" presetClass="entr" presetSubtype="12"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strips(downLeft)">
                                      <p:cBhvr>
                                        <p:cTn id="62" dur="500"/>
                                        <p:tgtEl>
                                          <p:spTgt spid="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mph" presetSubtype="0" fill="hold" nodeType="clickEffect">
                                  <p:stCondLst>
                                    <p:cond delay="0"/>
                                  </p:stCondLst>
                                  <p:childTnLst>
                                    <p:animRot by="21600000">
                                      <p:cBhvr>
                                        <p:cTn id="66" dur="2000" fill="hold"/>
                                        <p:tgtEl>
                                          <p:spTgt spid="3">
                                            <p:txEl>
                                              <p:pRg st="7" end="7"/>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8" presetClass="entr" presetSubtype="16"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diamond(in)">
                                      <p:cBhvr>
                                        <p:cTn id="71" dur="2000"/>
                                        <p:tgtEl>
                                          <p:spTgt spid="3">
                                            <p:txEl>
                                              <p:pRg st="8" end="8"/>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8" presetClass="entr" presetSubtype="16" fill="hold" nodeType="clickEffect">
                                  <p:stCondLst>
                                    <p:cond delay="0"/>
                                  </p:stCondLst>
                                  <p:childTnLst>
                                    <p:set>
                                      <p:cBhvr>
                                        <p:cTn id="75" dur="1" fill="hold">
                                          <p:stCondLst>
                                            <p:cond delay="0"/>
                                          </p:stCondLst>
                                        </p:cTn>
                                        <p:tgtEl>
                                          <p:spTgt spid="3">
                                            <p:txEl>
                                              <p:pRg st="10" end="10"/>
                                            </p:txEl>
                                          </p:spTgt>
                                        </p:tgtEl>
                                        <p:attrNameLst>
                                          <p:attrName>style.visibility</p:attrName>
                                        </p:attrNameLst>
                                      </p:cBhvr>
                                      <p:to>
                                        <p:strVal val="visible"/>
                                      </p:to>
                                    </p:set>
                                    <p:animEffect transition="in" filter="diamond(in)">
                                      <p:cBhvr>
                                        <p:cTn id="76" dur="2000"/>
                                        <p:tgtEl>
                                          <p:spTgt spid="3">
                                            <p:txEl>
                                              <p:pRg st="10" end="1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8" presetClass="emph" presetSubtype="0" fill="hold" nodeType="clickEffect">
                                  <p:stCondLst>
                                    <p:cond delay="0"/>
                                  </p:stCondLst>
                                  <p:childTnLst>
                                    <p:animRot by="21600000">
                                      <p:cBhvr>
                                        <p:cTn id="80" dur="2000" fill="hold"/>
                                        <p:tgtEl>
                                          <p:spTgt spid="3">
                                            <p:txEl>
                                              <p:pRg st="8" end="8"/>
                                            </p:txEl>
                                          </p:spTgt>
                                        </p:tgtEl>
                                        <p:attrNameLst>
                                          <p:attrName>r</p:attrName>
                                        </p:attrNameLst>
                                      </p:cBhvr>
                                    </p:animRot>
                                  </p:childTnLst>
                                </p:cTn>
                              </p:par>
                            </p:childTnLst>
                          </p:cTn>
                        </p:par>
                      </p:childTnLst>
                    </p:cTn>
                  </p:par>
                  <p:par>
                    <p:cTn id="81" fill="hold">
                      <p:stCondLst>
                        <p:cond delay="indefinite"/>
                      </p:stCondLst>
                      <p:childTnLst>
                        <p:par>
                          <p:cTn id="82" fill="hold">
                            <p:stCondLst>
                              <p:cond delay="0"/>
                            </p:stCondLst>
                            <p:childTnLst>
                              <p:par>
                                <p:cTn id="83" presetID="8" presetClass="emph" presetSubtype="0" fill="hold" nodeType="clickEffect">
                                  <p:stCondLst>
                                    <p:cond delay="0"/>
                                  </p:stCondLst>
                                  <p:childTnLst>
                                    <p:animRot by="21600000">
                                      <p:cBhvr>
                                        <p:cTn id="84" dur="2000" fill="hold"/>
                                        <p:tgtEl>
                                          <p:spTgt spid="3">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1" y="1219200"/>
            <a:ext cx="7924800" cy="5386090"/>
          </a:xfrm>
          <a:prstGeom prst="rect">
            <a:avLst/>
          </a:prstGeom>
          <a:noFill/>
        </p:spPr>
        <p:txBody>
          <a:bodyPr wrap="square" rtlCol="0">
            <a:spAutoFit/>
          </a:bodyPr>
          <a:lstStyle/>
          <a:p>
            <a:pPr algn="ctr"/>
            <a:endParaRPr lang="en-US" sz="3200" dirty="0" smtClean="0">
              <a:solidFill>
                <a:schemeClr val="bg2">
                  <a:lumMod val="75000"/>
                </a:schemeClr>
              </a:solidFill>
            </a:endParaRPr>
          </a:p>
          <a:p>
            <a:pPr algn="ctr"/>
            <a:r>
              <a:rPr lang="en-US" sz="3200" dirty="0" smtClean="0">
                <a:solidFill>
                  <a:schemeClr val="bg2">
                    <a:lumMod val="75000"/>
                  </a:schemeClr>
                </a:solidFill>
              </a:rPr>
              <a:t>Teens = Hormone cocktail</a:t>
            </a:r>
          </a:p>
          <a:p>
            <a:endParaRPr lang="en-US" sz="2400" dirty="0" smtClean="0"/>
          </a:p>
          <a:p>
            <a:r>
              <a:rPr lang="en-US" sz="2400" b="1" dirty="0" smtClean="0"/>
              <a:t>Thoughts are rational</a:t>
            </a:r>
            <a:r>
              <a:rPr lang="en-US" sz="2400" dirty="0" smtClean="0"/>
              <a:t>, they can be facts, they can be opinions, they can be true or false, they can be right or wrong.  </a:t>
            </a:r>
          </a:p>
          <a:p>
            <a:endParaRPr lang="en-US" sz="2400" dirty="0" smtClean="0"/>
          </a:p>
          <a:p>
            <a:r>
              <a:rPr lang="en-US" sz="2400" b="1" dirty="0" smtClean="0"/>
              <a:t>Feelings or Emotions don’t have to be rational</a:t>
            </a:r>
            <a:r>
              <a:rPr lang="en-US" sz="2400" dirty="0" smtClean="0"/>
              <a:t>.  They are personal and subjective.  They just happen.  They are neither right or wrong!</a:t>
            </a:r>
          </a:p>
          <a:p>
            <a:pPr>
              <a:buNone/>
            </a:pPr>
            <a:endParaRPr lang="en-US" sz="2400" dirty="0" smtClean="0"/>
          </a:p>
          <a:p>
            <a:pPr algn="ctr"/>
            <a:endParaRPr lang="en-US" sz="3200" b="1" dirty="0" smtClean="0"/>
          </a:p>
          <a:p>
            <a:pPr algn="ctr"/>
            <a:r>
              <a:rPr lang="en-US" sz="3200" b="1" dirty="0" smtClean="0"/>
              <a:t>But they must be expressed!!!!!</a:t>
            </a:r>
            <a:endParaRPr lang="en-US" sz="3200" b="1" dirty="0"/>
          </a:p>
        </p:txBody>
      </p:sp>
      <p:sp>
        <p:nvSpPr>
          <p:cNvPr id="2" name="Title 1"/>
          <p:cNvSpPr>
            <a:spLocks noGrp="1"/>
          </p:cNvSpPr>
          <p:nvPr>
            <p:ph type="title"/>
          </p:nvPr>
        </p:nvSpPr>
        <p:spPr>
          <a:xfrm>
            <a:off x="1043490" y="609600"/>
            <a:ext cx="7024744" cy="838200"/>
          </a:xfrm>
        </p:spPr>
        <p:txBody>
          <a:bodyPr>
            <a:normAutofit/>
          </a:bodyPr>
          <a:lstStyle/>
          <a:p>
            <a:pPr algn="ctr"/>
            <a:r>
              <a:rPr lang="en-US" sz="4800" b="1" dirty="0" smtClean="0"/>
              <a:t>Emotions</a:t>
            </a:r>
            <a:endParaRPr lang="en-US" sz="4800" b="1"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Understanding/Managing Your Emotions</a:t>
            </a:r>
            <a:endParaRPr lang="en-US" dirty="0"/>
          </a:p>
        </p:txBody>
      </p:sp>
      <p:sp>
        <p:nvSpPr>
          <p:cNvPr id="3" name="Content Placeholder 2"/>
          <p:cNvSpPr>
            <a:spLocks noGrp="1"/>
          </p:cNvSpPr>
          <p:nvPr>
            <p:ph idx="1"/>
          </p:nvPr>
        </p:nvSpPr>
        <p:spPr>
          <a:xfrm>
            <a:off x="1043492" y="2323652"/>
            <a:ext cx="6777317" cy="4077148"/>
          </a:xfrm>
        </p:spPr>
        <p:txBody>
          <a:bodyPr>
            <a:normAutofit/>
          </a:bodyPr>
          <a:lstStyle/>
          <a:p>
            <a:r>
              <a:rPr lang="en-US" dirty="0" smtClean="0"/>
              <a:t>What are some emotions you feel???</a:t>
            </a:r>
          </a:p>
          <a:p>
            <a:pPr>
              <a:buNone/>
            </a:pPr>
            <a:r>
              <a:rPr lang="en-US" dirty="0" smtClean="0"/>
              <a:t>    Make 3 columns.</a:t>
            </a:r>
          </a:p>
          <a:p>
            <a:pPr>
              <a:buNone/>
            </a:pPr>
            <a:r>
              <a:rPr lang="en-US" dirty="0"/>
              <a:t>	1-List 5 emotions that are always positive for you in column 1</a:t>
            </a:r>
          </a:p>
          <a:p>
            <a:pPr>
              <a:buNone/>
            </a:pPr>
            <a:r>
              <a:rPr lang="en-US" dirty="0"/>
              <a:t>	</a:t>
            </a:r>
            <a:r>
              <a:rPr lang="en-US" dirty="0" smtClean="0"/>
              <a:t>2-List </a:t>
            </a:r>
            <a:r>
              <a:rPr lang="en-US" dirty="0"/>
              <a:t>5 that you always experience as negative in </a:t>
            </a:r>
            <a:r>
              <a:rPr lang="en-US" dirty="0" smtClean="0"/>
              <a:t>2</a:t>
            </a:r>
            <a:endParaRPr lang="en-US" dirty="0"/>
          </a:p>
          <a:p>
            <a:pPr>
              <a:buNone/>
            </a:pPr>
            <a:r>
              <a:rPr lang="en-US" dirty="0" smtClean="0"/>
              <a:t>	3- 5 that could be positive</a:t>
            </a:r>
          </a:p>
          <a:p>
            <a:pPr>
              <a:buNone/>
            </a:pPr>
            <a:r>
              <a:rPr lang="en-US" dirty="0"/>
              <a:t>	</a:t>
            </a:r>
            <a:r>
              <a:rPr lang="en-US" dirty="0" smtClean="0"/>
              <a:t> or negative depending on the</a:t>
            </a:r>
          </a:p>
          <a:p>
            <a:pPr>
              <a:buNone/>
            </a:pPr>
            <a:r>
              <a:rPr lang="en-US" dirty="0"/>
              <a:t>	</a:t>
            </a:r>
            <a:r>
              <a:rPr lang="en-US" dirty="0" smtClean="0"/>
              <a:t> situation in column 3</a:t>
            </a:r>
          </a:p>
          <a:p>
            <a:pPr>
              <a:buNone/>
            </a:pPr>
            <a:endParaRPr lang="en-US" dirty="0" smtClean="0"/>
          </a:p>
          <a:p>
            <a:pPr>
              <a:buNone/>
            </a:pPr>
            <a:endParaRPr lang="en-US" dirty="0" smtClean="0"/>
          </a:p>
        </p:txBody>
      </p:sp>
      <p:pic>
        <p:nvPicPr>
          <p:cNvPr id="4" name="Picture 3" descr="hormones.jpg"/>
          <p:cNvPicPr>
            <a:picLocks noChangeAspect="1"/>
          </p:cNvPicPr>
          <p:nvPr/>
        </p:nvPicPr>
        <p:blipFill>
          <a:blip r:embed="rId2" cstate="print"/>
          <a:stretch>
            <a:fillRect/>
          </a:stretch>
        </p:blipFill>
        <p:spPr>
          <a:xfrm>
            <a:off x="6208888" y="4648200"/>
            <a:ext cx="2363611" cy="1905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80">
                                          <p:stCondLst>
                                            <p:cond delay="0"/>
                                          </p:stCondLst>
                                        </p:cTn>
                                        <p:tgtEl>
                                          <p:spTgt spid="3">
                                            <p:txEl>
                                              <p:pRg st="2" end="2"/>
                                            </p:txEl>
                                          </p:spTgt>
                                        </p:tgtEl>
                                      </p:cBhvr>
                                    </p:animEffect>
                                    <p:anim calcmode="lin" valueType="num">
                                      <p:cBhvr>
                                        <p:cTn id="2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2" end="2"/>
                                            </p:txEl>
                                          </p:spTgt>
                                        </p:tgtEl>
                                      </p:cBhvr>
                                      <p:to x="100000" y="60000"/>
                                    </p:animScale>
                                    <p:animScale>
                                      <p:cBhvr>
                                        <p:cTn id="30" dur="166" decel="50000">
                                          <p:stCondLst>
                                            <p:cond delay="676"/>
                                          </p:stCondLst>
                                        </p:cTn>
                                        <p:tgtEl>
                                          <p:spTgt spid="3">
                                            <p:txEl>
                                              <p:pRg st="2" end="2"/>
                                            </p:txEl>
                                          </p:spTgt>
                                        </p:tgtEl>
                                      </p:cBhvr>
                                      <p:to x="100000" y="100000"/>
                                    </p:animScale>
                                    <p:animScale>
                                      <p:cBhvr>
                                        <p:cTn id="31" dur="26">
                                          <p:stCondLst>
                                            <p:cond delay="1312"/>
                                          </p:stCondLst>
                                        </p:cTn>
                                        <p:tgtEl>
                                          <p:spTgt spid="3">
                                            <p:txEl>
                                              <p:pRg st="2" end="2"/>
                                            </p:txEl>
                                          </p:spTgt>
                                        </p:tgtEl>
                                      </p:cBhvr>
                                      <p:to x="100000" y="80000"/>
                                    </p:animScale>
                                    <p:animScale>
                                      <p:cBhvr>
                                        <p:cTn id="32" dur="166" decel="50000">
                                          <p:stCondLst>
                                            <p:cond delay="1338"/>
                                          </p:stCondLst>
                                        </p:cTn>
                                        <p:tgtEl>
                                          <p:spTgt spid="3">
                                            <p:txEl>
                                              <p:pRg st="2" end="2"/>
                                            </p:txEl>
                                          </p:spTgt>
                                        </p:tgtEl>
                                      </p:cBhvr>
                                      <p:to x="100000" y="100000"/>
                                    </p:animScale>
                                    <p:animScale>
                                      <p:cBhvr>
                                        <p:cTn id="33" dur="26">
                                          <p:stCondLst>
                                            <p:cond delay="1642"/>
                                          </p:stCondLst>
                                        </p:cTn>
                                        <p:tgtEl>
                                          <p:spTgt spid="3">
                                            <p:txEl>
                                              <p:pRg st="2" end="2"/>
                                            </p:txEl>
                                          </p:spTgt>
                                        </p:tgtEl>
                                      </p:cBhvr>
                                      <p:to x="100000" y="90000"/>
                                    </p:animScale>
                                    <p:animScale>
                                      <p:cBhvr>
                                        <p:cTn id="34" dur="166" decel="50000">
                                          <p:stCondLst>
                                            <p:cond delay="1668"/>
                                          </p:stCondLst>
                                        </p:cTn>
                                        <p:tgtEl>
                                          <p:spTgt spid="3">
                                            <p:txEl>
                                              <p:pRg st="2" end="2"/>
                                            </p:txEl>
                                          </p:spTgt>
                                        </p:tgtEl>
                                      </p:cBhvr>
                                      <p:to x="100000" y="100000"/>
                                    </p:animScale>
                                    <p:animScale>
                                      <p:cBhvr>
                                        <p:cTn id="35" dur="26">
                                          <p:stCondLst>
                                            <p:cond delay="1808"/>
                                          </p:stCondLst>
                                        </p:cTn>
                                        <p:tgtEl>
                                          <p:spTgt spid="3">
                                            <p:txEl>
                                              <p:pRg st="2" end="2"/>
                                            </p:txEl>
                                          </p:spTgt>
                                        </p:tgtEl>
                                      </p:cBhvr>
                                      <p:to x="100000" y="95000"/>
                                    </p:animScale>
                                    <p:animScale>
                                      <p:cBhvr>
                                        <p:cTn id="36" dur="166" decel="50000">
                                          <p:stCondLst>
                                            <p:cond delay="1834"/>
                                          </p:stCondLst>
                                        </p:cTn>
                                        <p:tgtEl>
                                          <p:spTgt spid="3">
                                            <p:txEl>
                                              <p:pRg st="2" end="2"/>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nodeType="click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Effect transition="in" filter="wipe(down)">
                                      <p:cBhvr>
                                        <p:cTn id="59" dur="580">
                                          <p:stCondLst>
                                            <p:cond delay="0"/>
                                          </p:stCondLst>
                                        </p:cTn>
                                        <p:tgtEl>
                                          <p:spTgt spid="3">
                                            <p:txEl>
                                              <p:pRg st="4" end="4"/>
                                            </p:txEl>
                                          </p:spTgt>
                                        </p:tgtEl>
                                      </p:cBhvr>
                                    </p:animEffect>
                                    <p:anim calcmode="lin" valueType="num">
                                      <p:cBhvr>
                                        <p:cTn id="6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3">
                                            <p:txEl>
                                              <p:pRg st="4" end="4"/>
                                            </p:txEl>
                                          </p:spTgt>
                                        </p:tgtEl>
                                      </p:cBhvr>
                                      <p:to x="100000" y="60000"/>
                                    </p:animScale>
                                    <p:animScale>
                                      <p:cBhvr>
                                        <p:cTn id="66" dur="166" decel="50000">
                                          <p:stCondLst>
                                            <p:cond delay="676"/>
                                          </p:stCondLst>
                                        </p:cTn>
                                        <p:tgtEl>
                                          <p:spTgt spid="3">
                                            <p:txEl>
                                              <p:pRg st="4" end="4"/>
                                            </p:txEl>
                                          </p:spTgt>
                                        </p:tgtEl>
                                      </p:cBhvr>
                                      <p:to x="100000" y="100000"/>
                                    </p:animScale>
                                    <p:animScale>
                                      <p:cBhvr>
                                        <p:cTn id="67" dur="26">
                                          <p:stCondLst>
                                            <p:cond delay="1312"/>
                                          </p:stCondLst>
                                        </p:cTn>
                                        <p:tgtEl>
                                          <p:spTgt spid="3">
                                            <p:txEl>
                                              <p:pRg st="4" end="4"/>
                                            </p:txEl>
                                          </p:spTgt>
                                        </p:tgtEl>
                                      </p:cBhvr>
                                      <p:to x="100000" y="80000"/>
                                    </p:animScale>
                                    <p:animScale>
                                      <p:cBhvr>
                                        <p:cTn id="68" dur="166" decel="50000">
                                          <p:stCondLst>
                                            <p:cond delay="1338"/>
                                          </p:stCondLst>
                                        </p:cTn>
                                        <p:tgtEl>
                                          <p:spTgt spid="3">
                                            <p:txEl>
                                              <p:pRg st="4" end="4"/>
                                            </p:txEl>
                                          </p:spTgt>
                                        </p:tgtEl>
                                      </p:cBhvr>
                                      <p:to x="100000" y="100000"/>
                                    </p:animScale>
                                    <p:animScale>
                                      <p:cBhvr>
                                        <p:cTn id="69" dur="26">
                                          <p:stCondLst>
                                            <p:cond delay="1642"/>
                                          </p:stCondLst>
                                        </p:cTn>
                                        <p:tgtEl>
                                          <p:spTgt spid="3">
                                            <p:txEl>
                                              <p:pRg st="4" end="4"/>
                                            </p:txEl>
                                          </p:spTgt>
                                        </p:tgtEl>
                                      </p:cBhvr>
                                      <p:to x="100000" y="90000"/>
                                    </p:animScale>
                                    <p:animScale>
                                      <p:cBhvr>
                                        <p:cTn id="70" dur="166" decel="50000">
                                          <p:stCondLst>
                                            <p:cond delay="1668"/>
                                          </p:stCondLst>
                                        </p:cTn>
                                        <p:tgtEl>
                                          <p:spTgt spid="3">
                                            <p:txEl>
                                              <p:pRg st="4" end="4"/>
                                            </p:txEl>
                                          </p:spTgt>
                                        </p:tgtEl>
                                      </p:cBhvr>
                                      <p:to x="100000" y="100000"/>
                                    </p:animScale>
                                    <p:animScale>
                                      <p:cBhvr>
                                        <p:cTn id="71" dur="26">
                                          <p:stCondLst>
                                            <p:cond delay="1808"/>
                                          </p:stCondLst>
                                        </p:cTn>
                                        <p:tgtEl>
                                          <p:spTgt spid="3">
                                            <p:txEl>
                                              <p:pRg st="4" end="4"/>
                                            </p:txEl>
                                          </p:spTgt>
                                        </p:tgtEl>
                                      </p:cBhvr>
                                      <p:to x="100000" y="95000"/>
                                    </p:animScale>
                                    <p:animScale>
                                      <p:cBhvr>
                                        <p:cTn id="72" dur="166" decel="50000">
                                          <p:stCondLst>
                                            <p:cond delay="1834"/>
                                          </p:stCondLst>
                                        </p:cTn>
                                        <p:tgtEl>
                                          <p:spTgt spid="3">
                                            <p:txEl>
                                              <p:pRg st="4" end="4"/>
                                            </p:txEl>
                                          </p:spTgt>
                                        </p:tgtEl>
                                      </p:cBhvr>
                                      <p:to x="100000" y="100000"/>
                                    </p:animScale>
                                  </p:childTnLst>
                                </p:cTn>
                              </p:par>
                              <p:par>
                                <p:cTn id="73" presetID="26" presetClass="entr" presetSubtype="0" fill="hold" nodeType="with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Effect transition="in" filter="wipe(down)">
                                      <p:cBhvr>
                                        <p:cTn id="75" dur="580">
                                          <p:stCondLst>
                                            <p:cond delay="0"/>
                                          </p:stCondLst>
                                        </p:cTn>
                                        <p:tgtEl>
                                          <p:spTgt spid="3">
                                            <p:txEl>
                                              <p:pRg st="5" end="5"/>
                                            </p:txEl>
                                          </p:spTgt>
                                        </p:tgtEl>
                                      </p:cBhvr>
                                    </p:animEffect>
                                    <p:anim calcmode="lin" valueType="num">
                                      <p:cBhvr>
                                        <p:cTn id="7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5" end="5"/>
                                            </p:txEl>
                                          </p:spTgt>
                                        </p:tgtEl>
                                      </p:cBhvr>
                                      <p:to x="100000" y="60000"/>
                                    </p:animScale>
                                    <p:animScale>
                                      <p:cBhvr>
                                        <p:cTn id="82" dur="166" decel="50000">
                                          <p:stCondLst>
                                            <p:cond delay="676"/>
                                          </p:stCondLst>
                                        </p:cTn>
                                        <p:tgtEl>
                                          <p:spTgt spid="3">
                                            <p:txEl>
                                              <p:pRg st="5" end="5"/>
                                            </p:txEl>
                                          </p:spTgt>
                                        </p:tgtEl>
                                      </p:cBhvr>
                                      <p:to x="100000" y="100000"/>
                                    </p:animScale>
                                    <p:animScale>
                                      <p:cBhvr>
                                        <p:cTn id="83" dur="26">
                                          <p:stCondLst>
                                            <p:cond delay="1312"/>
                                          </p:stCondLst>
                                        </p:cTn>
                                        <p:tgtEl>
                                          <p:spTgt spid="3">
                                            <p:txEl>
                                              <p:pRg st="5" end="5"/>
                                            </p:txEl>
                                          </p:spTgt>
                                        </p:tgtEl>
                                      </p:cBhvr>
                                      <p:to x="100000" y="80000"/>
                                    </p:animScale>
                                    <p:animScale>
                                      <p:cBhvr>
                                        <p:cTn id="84" dur="166" decel="50000">
                                          <p:stCondLst>
                                            <p:cond delay="1338"/>
                                          </p:stCondLst>
                                        </p:cTn>
                                        <p:tgtEl>
                                          <p:spTgt spid="3">
                                            <p:txEl>
                                              <p:pRg st="5" end="5"/>
                                            </p:txEl>
                                          </p:spTgt>
                                        </p:tgtEl>
                                      </p:cBhvr>
                                      <p:to x="100000" y="100000"/>
                                    </p:animScale>
                                    <p:animScale>
                                      <p:cBhvr>
                                        <p:cTn id="85" dur="26">
                                          <p:stCondLst>
                                            <p:cond delay="1642"/>
                                          </p:stCondLst>
                                        </p:cTn>
                                        <p:tgtEl>
                                          <p:spTgt spid="3">
                                            <p:txEl>
                                              <p:pRg st="5" end="5"/>
                                            </p:txEl>
                                          </p:spTgt>
                                        </p:tgtEl>
                                      </p:cBhvr>
                                      <p:to x="100000" y="90000"/>
                                    </p:animScale>
                                    <p:animScale>
                                      <p:cBhvr>
                                        <p:cTn id="86" dur="166" decel="50000">
                                          <p:stCondLst>
                                            <p:cond delay="1668"/>
                                          </p:stCondLst>
                                        </p:cTn>
                                        <p:tgtEl>
                                          <p:spTgt spid="3">
                                            <p:txEl>
                                              <p:pRg st="5" end="5"/>
                                            </p:txEl>
                                          </p:spTgt>
                                        </p:tgtEl>
                                      </p:cBhvr>
                                      <p:to x="100000" y="100000"/>
                                    </p:animScale>
                                    <p:animScale>
                                      <p:cBhvr>
                                        <p:cTn id="87" dur="26">
                                          <p:stCondLst>
                                            <p:cond delay="1808"/>
                                          </p:stCondLst>
                                        </p:cTn>
                                        <p:tgtEl>
                                          <p:spTgt spid="3">
                                            <p:txEl>
                                              <p:pRg st="5" end="5"/>
                                            </p:txEl>
                                          </p:spTgt>
                                        </p:tgtEl>
                                      </p:cBhvr>
                                      <p:to x="100000" y="95000"/>
                                    </p:animScale>
                                    <p:animScale>
                                      <p:cBhvr>
                                        <p:cTn id="88" dur="166" decel="50000">
                                          <p:stCondLst>
                                            <p:cond delay="1834"/>
                                          </p:stCondLst>
                                        </p:cTn>
                                        <p:tgtEl>
                                          <p:spTgt spid="3">
                                            <p:txEl>
                                              <p:pRg st="5" end="5"/>
                                            </p:txEl>
                                          </p:spTgt>
                                        </p:tgtEl>
                                      </p:cBhvr>
                                      <p:to x="100000" y="100000"/>
                                    </p:animScale>
                                  </p:childTnLst>
                                </p:cTn>
                              </p:par>
                              <p:par>
                                <p:cTn id="89" presetID="26" presetClass="entr" presetSubtype="0" fill="hold" nodeType="with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Effect transition="in" filter="wipe(down)">
                                      <p:cBhvr>
                                        <p:cTn id="91" dur="580">
                                          <p:stCondLst>
                                            <p:cond delay="0"/>
                                          </p:stCondLst>
                                        </p:cTn>
                                        <p:tgtEl>
                                          <p:spTgt spid="3">
                                            <p:txEl>
                                              <p:pRg st="6" end="6"/>
                                            </p:txEl>
                                          </p:spTgt>
                                        </p:tgtEl>
                                      </p:cBhvr>
                                    </p:animEffect>
                                    <p:anim calcmode="lin" valueType="num">
                                      <p:cBhvr>
                                        <p:cTn id="9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7" dur="26">
                                          <p:stCondLst>
                                            <p:cond delay="650"/>
                                          </p:stCondLst>
                                        </p:cTn>
                                        <p:tgtEl>
                                          <p:spTgt spid="3">
                                            <p:txEl>
                                              <p:pRg st="6" end="6"/>
                                            </p:txEl>
                                          </p:spTgt>
                                        </p:tgtEl>
                                      </p:cBhvr>
                                      <p:to x="100000" y="60000"/>
                                    </p:animScale>
                                    <p:animScale>
                                      <p:cBhvr>
                                        <p:cTn id="98" dur="166" decel="50000">
                                          <p:stCondLst>
                                            <p:cond delay="676"/>
                                          </p:stCondLst>
                                        </p:cTn>
                                        <p:tgtEl>
                                          <p:spTgt spid="3">
                                            <p:txEl>
                                              <p:pRg st="6" end="6"/>
                                            </p:txEl>
                                          </p:spTgt>
                                        </p:tgtEl>
                                      </p:cBhvr>
                                      <p:to x="100000" y="100000"/>
                                    </p:animScale>
                                    <p:animScale>
                                      <p:cBhvr>
                                        <p:cTn id="99" dur="26">
                                          <p:stCondLst>
                                            <p:cond delay="1312"/>
                                          </p:stCondLst>
                                        </p:cTn>
                                        <p:tgtEl>
                                          <p:spTgt spid="3">
                                            <p:txEl>
                                              <p:pRg st="6" end="6"/>
                                            </p:txEl>
                                          </p:spTgt>
                                        </p:tgtEl>
                                      </p:cBhvr>
                                      <p:to x="100000" y="80000"/>
                                    </p:animScale>
                                    <p:animScale>
                                      <p:cBhvr>
                                        <p:cTn id="100" dur="166" decel="50000">
                                          <p:stCondLst>
                                            <p:cond delay="1338"/>
                                          </p:stCondLst>
                                        </p:cTn>
                                        <p:tgtEl>
                                          <p:spTgt spid="3">
                                            <p:txEl>
                                              <p:pRg st="6" end="6"/>
                                            </p:txEl>
                                          </p:spTgt>
                                        </p:tgtEl>
                                      </p:cBhvr>
                                      <p:to x="100000" y="100000"/>
                                    </p:animScale>
                                    <p:animScale>
                                      <p:cBhvr>
                                        <p:cTn id="101" dur="26">
                                          <p:stCondLst>
                                            <p:cond delay="1642"/>
                                          </p:stCondLst>
                                        </p:cTn>
                                        <p:tgtEl>
                                          <p:spTgt spid="3">
                                            <p:txEl>
                                              <p:pRg st="6" end="6"/>
                                            </p:txEl>
                                          </p:spTgt>
                                        </p:tgtEl>
                                      </p:cBhvr>
                                      <p:to x="100000" y="90000"/>
                                    </p:animScale>
                                    <p:animScale>
                                      <p:cBhvr>
                                        <p:cTn id="102" dur="166" decel="50000">
                                          <p:stCondLst>
                                            <p:cond delay="1668"/>
                                          </p:stCondLst>
                                        </p:cTn>
                                        <p:tgtEl>
                                          <p:spTgt spid="3">
                                            <p:txEl>
                                              <p:pRg st="6" end="6"/>
                                            </p:txEl>
                                          </p:spTgt>
                                        </p:tgtEl>
                                      </p:cBhvr>
                                      <p:to x="100000" y="100000"/>
                                    </p:animScale>
                                    <p:animScale>
                                      <p:cBhvr>
                                        <p:cTn id="103" dur="26">
                                          <p:stCondLst>
                                            <p:cond delay="1808"/>
                                          </p:stCondLst>
                                        </p:cTn>
                                        <p:tgtEl>
                                          <p:spTgt spid="3">
                                            <p:txEl>
                                              <p:pRg st="6" end="6"/>
                                            </p:txEl>
                                          </p:spTgt>
                                        </p:tgtEl>
                                      </p:cBhvr>
                                      <p:to x="100000" y="95000"/>
                                    </p:animScale>
                                    <p:animScale>
                                      <p:cBhvr>
                                        <p:cTn id="10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4747710" cy="1637264"/>
          </a:xfrm>
        </p:spPr>
        <p:txBody>
          <a:bodyPr>
            <a:normAutofit fontScale="90000"/>
          </a:bodyPr>
          <a:lstStyle/>
          <a:p>
            <a:r>
              <a:rPr lang="en-US" dirty="0" smtClean="0"/>
              <a:t>The “Big” four: </a:t>
            </a:r>
            <a:br>
              <a:rPr lang="en-US" dirty="0" smtClean="0"/>
            </a:br>
            <a:r>
              <a:rPr lang="en-US" dirty="0" smtClean="0"/>
              <a:t>Fear, Guilt and</a:t>
            </a:r>
            <a:br>
              <a:rPr lang="en-US" dirty="0" smtClean="0"/>
            </a:br>
            <a:r>
              <a:rPr lang="en-US" dirty="0" smtClean="0"/>
              <a:t> Anger, Stress</a:t>
            </a:r>
            <a:endParaRPr lang="en-US" dirty="0"/>
          </a:p>
        </p:txBody>
      </p:sp>
      <p:sp>
        <p:nvSpPr>
          <p:cNvPr id="3" name="Content Placeholder 2"/>
          <p:cNvSpPr>
            <a:spLocks noGrp="1"/>
          </p:cNvSpPr>
          <p:nvPr>
            <p:ph idx="1"/>
          </p:nvPr>
        </p:nvSpPr>
        <p:spPr>
          <a:xfrm>
            <a:off x="1043492" y="2323652"/>
            <a:ext cx="6777317" cy="4077148"/>
          </a:xfrm>
        </p:spPr>
        <p:txBody>
          <a:bodyPr>
            <a:normAutofit fontScale="92500" lnSpcReduction="10000"/>
          </a:bodyPr>
          <a:lstStyle/>
          <a:p>
            <a:r>
              <a:rPr lang="en-US" dirty="0" smtClean="0">
                <a:solidFill>
                  <a:schemeClr val="accent3">
                    <a:lumMod val="75000"/>
                  </a:schemeClr>
                </a:solidFill>
              </a:rPr>
              <a:t>FEAR:  </a:t>
            </a:r>
            <a:r>
              <a:rPr lang="en-US" dirty="0" smtClean="0"/>
              <a:t>Recognize your fear and figure out what to do to overcome it</a:t>
            </a:r>
          </a:p>
          <a:p>
            <a:endParaRPr lang="en-US" dirty="0" smtClean="0"/>
          </a:p>
          <a:p>
            <a:r>
              <a:rPr lang="en-US" dirty="0" smtClean="0">
                <a:solidFill>
                  <a:schemeClr val="accent3">
                    <a:lumMod val="75000"/>
                  </a:schemeClr>
                </a:solidFill>
              </a:rPr>
              <a:t>GUILT:  </a:t>
            </a:r>
            <a:r>
              <a:rPr lang="en-US" dirty="0" smtClean="0"/>
              <a:t>Think about the cause, admit the mistake, and make amends</a:t>
            </a:r>
          </a:p>
          <a:p>
            <a:endParaRPr lang="en-US" dirty="0" smtClean="0"/>
          </a:p>
          <a:p>
            <a:r>
              <a:rPr lang="en-US" dirty="0" smtClean="0">
                <a:solidFill>
                  <a:schemeClr val="accent3">
                    <a:lumMod val="75000"/>
                  </a:schemeClr>
                </a:solidFill>
              </a:rPr>
              <a:t>ANGER:  </a:t>
            </a:r>
            <a:r>
              <a:rPr lang="en-US" dirty="0" smtClean="0"/>
              <a:t>Think about the cause if its not obvious.  Some ways to help manage are; relax, exercise, or talk it out.</a:t>
            </a:r>
          </a:p>
          <a:p>
            <a:endParaRPr lang="en-US" dirty="0" smtClean="0"/>
          </a:p>
          <a:p>
            <a:r>
              <a:rPr lang="en-US" dirty="0" smtClean="0">
                <a:solidFill>
                  <a:srgbClr val="C00000"/>
                </a:solidFill>
              </a:rPr>
              <a:t>STRESS:  </a:t>
            </a:r>
            <a:r>
              <a:rPr lang="en-US" dirty="0" smtClean="0"/>
              <a:t>Find ways to manage it.</a:t>
            </a:r>
            <a:endParaRPr lang="en-US" dirty="0"/>
          </a:p>
        </p:txBody>
      </p:sp>
      <p:pic>
        <p:nvPicPr>
          <p:cNvPr id="4" name="Picture 3" descr="yoga1.jpg"/>
          <p:cNvPicPr>
            <a:picLocks noChangeAspect="1"/>
          </p:cNvPicPr>
          <p:nvPr/>
        </p:nvPicPr>
        <p:blipFill>
          <a:blip r:embed="rId2" cstate="print"/>
          <a:stretch>
            <a:fillRect/>
          </a:stretch>
        </p:blipFill>
        <p:spPr>
          <a:xfrm>
            <a:off x="6019800" y="533400"/>
            <a:ext cx="2781300" cy="1844929"/>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762000"/>
          </a:xfrm>
        </p:spPr>
        <p:txBody>
          <a:bodyPr>
            <a:normAutofit fontScale="90000"/>
          </a:bodyPr>
          <a:lstStyle/>
          <a:p>
            <a:r>
              <a:rPr lang="en-US" dirty="0" smtClean="0"/>
              <a:t>Dealing with difficult emotions</a:t>
            </a:r>
            <a:endParaRPr lang="en-US" dirty="0"/>
          </a:p>
        </p:txBody>
      </p:sp>
      <p:sp>
        <p:nvSpPr>
          <p:cNvPr id="3" name="Content Placeholder 2"/>
          <p:cNvSpPr>
            <a:spLocks noGrp="1"/>
          </p:cNvSpPr>
          <p:nvPr>
            <p:ph idx="1"/>
          </p:nvPr>
        </p:nvSpPr>
        <p:spPr>
          <a:xfrm>
            <a:off x="685800" y="1600200"/>
            <a:ext cx="7772400" cy="4648200"/>
          </a:xfrm>
        </p:spPr>
        <p:txBody>
          <a:bodyPr>
            <a:noAutofit/>
          </a:bodyPr>
          <a:lstStyle/>
          <a:p>
            <a:r>
              <a:rPr lang="en-US" sz="2000" dirty="0" smtClean="0"/>
              <a:t>Some things to help:</a:t>
            </a:r>
          </a:p>
          <a:p>
            <a:pPr>
              <a:buNone/>
            </a:pPr>
            <a:r>
              <a:rPr lang="en-US" sz="2000" dirty="0" smtClean="0"/>
              <a:t>    Analyze the situation, get rid of the energy, scream, express your feelings, talk to someone, take a break, confront (remember to use “I” messages, take some time and space, don’t be hurtful, put things in perspective.</a:t>
            </a:r>
          </a:p>
          <a:p>
            <a:endParaRPr lang="en-US" sz="2000" dirty="0" smtClean="0"/>
          </a:p>
          <a:p>
            <a:r>
              <a:rPr lang="en-US" sz="2000" dirty="0" smtClean="0"/>
              <a:t>Feeling bad is normal, some people chose to avoid difficult situations by using </a:t>
            </a:r>
            <a:r>
              <a:rPr lang="en-US" sz="2000" dirty="0" smtClean="0">
                <a:solidFill>
                  <a:schemeClr val="bg2">
                    <a:lumMod val="50000"/>
                  </a:schemeClr>
                </a:solidFill>
              </a:rPr>
              <a:t>defense mechanisms</a:t>
            </a:r>
          </a:p>
          <a:p>
            <a:pPr>
              <a:buNone/>
            </a:pPr>
            <a:r>
              <a:rPr lang="en-US" sz="2000" dirty="0" smtClean="0"/>
              <a:t>		</a:t>
            </a:r>
            <a:r>
              <a:rPr lang="en-US" sz="2000" dirty="0" smtClean="0">
                <a:solidFill>
                  <a:schemeClr val="bg2">
                    <a:lumMod val="50000"/>
                  </a:schemeClr>
                </a:solidFill>
              </a:rPr>
              <a:t>Repression</a:t>
            </a:r>
            <a:r>
              <a:rPr lang="en-US" sz="2000" dirty="0" smtClean="0"/>
              <a:t>-pushing it out of your mind</a:t>
            </a:r>
          </a:p>
          <a:p>
            <a:pPr>
              <a:buNone/>
            </a:pPr>
            <a:r>
              <a:rPr lang="en-US" sz="2000" dirty="0" smtClean="0"/>
              <a:t>		</a:t>
            </a:r>
            <a:r>
              <a:rPr lang="en-US" sz="2000" dirty="0" smtClean="0">
                <a:solidFill>
                  <a:schemeClr val="bg2">
                    <a:lumMod val="50000"/>
                  </a:schemeClr>
                </a:solidFill>
              </a:rPr>
              <a:t>Regression</a:t>
            </a:r>
            <a:r>
              <a:rPr lang="en-US" sz="2000" dirty="0" smtClean="0"/>
              <a:t>-reverting back to childish 	ways</a:t>
            </a:r>
          </a:p>
          <a:p>
            <a:pPr>
              <a:buNone/>
            </a:pPr>
            <a:r>
              <a:rPr lang="en-US" sz="2000" dirty="0" smtClean="0"/>
              <a:t>		</a:t>
            </a:r>
            <a:r>
              <a:rPr lang="en-US" sz="2000" dirty="0" smtClean="0">
                <a:solidFill>
                  <a:schemeClr val="bg2">
                    <a:lumMod val="50000"/>
                  </a:schemeClr>
                </a:solidFill>
              </a:rPr>
              <a:t>Projection</a:t>
            </a:r>
            <a:r>
              <a:rPr lang="en-US" sz="2000" dirty="0" smtClean="0"/>
              <a:t>-put it onto someone else</a:t>
            </a:r>
          </a:p>
          <a:p>
            <a:pPr>
              <a:buNone/>
            </a:pPr>
            <a:r>
              <a:rPr lang="en-US" sz="2000" dirty="0" smtClean="0"/>
              <a:t>		</a:t>
            </a:r>
            <a:r>
              <a:rPr lang="en-US" sz="2000" dirty="0" smtClean="0">
                <a:solidFill>
                  <a:schemeClr val="bg2">
                    <a:lumMod val="50000"/>
                  </a:schemeClr>
                </a:solidFill>
              </a:rPr>
              <a:t>Rationalization</a:t>
            </a:r>
            <a:r>
              <a:rPr lang="en-US" sz="2000" dirty="0" smtClean="0"/>
              <a:t>-make excuses</a:t>
            </a:r>
          </a:p>
          <a:p>
            <a:pPr>
              <a:buNone/>
            </a:pPr>
            <a:r>
              <a:rPr lang="en-US" sz="2000" dirty="0" smtClean="0"/>
              <a:t>		</a:t>
            </a:r>
            <a:r>
              <a:rPr lang="en-US" sz="2000" dirty="0" smtClean="0">
                <a:solidFill>
                  <a:schemeClr val="bg2">
                    <a:lumMod val="50000"/>
                  </a:schemeClr>
                </a:solidFill>
              </a:rPr>
              <a:t>Compensate</a:t>
            </a:r>
            <a:r>
              <a:rPr lang="en-US" sz="2000" dirty="0" smtClean="0"/>
              <a:t>-make up for weaknesses</a:t>
            </a:r>
            <a:endParaRPr lang="en-US" sz="2000"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heckerboard(across)">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calcmode="lin" valueType="num">
                                      <p:cBhvr additive="base">
                                        <p:cTn id="1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heel(4)">
                                      <p:cBhvr>
                                        <p:cTn id="26" dur="20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diamond(in)">
                                      <p:cBhvr>
                                        <p:cTn id="3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YouTube Video </a:t>
            </a:r>
            <a:br>
              <a:rPr lang="en-US" dirty="0" smtClean="0"/>
            </a:br>
            <a:r>
              <a:rPr lang="en-US" dirty="0" smtClean="0"/>
              <a:t>Controlling the Roller Coaster</a:t>
            </a:r>
            <a:endParaRPr lang="en-US" dirty="0"/>
          </a:p>
        </p:txBody>
      </p:sp>
      <p:pic>
        <p:nvPicPr>
          <p:cNvPr id="3" name="kxAGjmVSOII"/>
          <p:cNvPicPr>
            <a:picLocks noRot="1" noChangeAspect="1"/>
          </p:cNvPicPr>
          <p:nvPr>
            <a:videoFile r:link="rId1"/>
          </p:nvPr>
        </p:nvPicPr>
        <p:blipFill>
          <a:blip r:embed="rId3"/>
          <a:stretch>
            <a:fillRect/>
          </a:stretch>
        </p:blipFill>
        <p:spPr>
          <a:xfrm>
            <a:off x="2286000" y="2143125"/>
            <a:ext cx="4572000" cy="2571750"/>
          </a:xfrm>
          <a:prstGeom prst="rect">
            <a:avLst/>
          </a:prstGeom>
        </p:spPr>
      </p:pic>
      <p:pic>
        <p:nvPicPr>
          <p:cNvPr id="6" name="kxAGjmVSOII"/>
          <p:cNvPicPr>
            <a:picLocks noGrp="1" noRot="1" noChangeAspect="1"/>
          </p:cNvPicPr>
          <p:nvPr>
            <p:ph idx="1"/>
            <a:videoFile r:link="rId1"/>
          </p:nvPr>
        </p:nvPicPr>
        <p:blipFill>
          <a:blip r:embed="rId3"/>
          <a:stretch>
            <a:fillRect/>
          </a:stretch>
        </p:blipFill>
        <p:spPr>
          <a:xfrm>
            <a:off x="1295400" y="2057400"/>
            <a:ext cx="6400800" cy="4191000"/>
          </a:xfrm>
          <a:prstGeom prst="rect">
            <a:avLst/>
          </a:prstGeom>
        </p:spPr>
      </p:pic>
    </p:spTree>
    <p:extLst>
      <p:ext uri="{BB962C8B-B14F-4D97-AF65-F5344CB8AC3E}">
        <p14:creationId xmlns:p14="http://schemas.microsoft.com/office/powerpoint/2010/main" val="5403342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 for Chapter 3</a:t>
            </a:r>
            <a:endParaRPr lang="en-US" dirty="0"/>
          </a:p>
        </p:txBody>
      </p:sp>
      <p:sp>
        <p:nvSpPr>
          <p:cNvPr id="3" name="Content Placeholder 2"/>
          <p:cNvSpPr>
            <a:spLocks noGrp="1"/>
          </p:cNvSpPr>
          <p:nvPr>
            <p:ph idx="1"/>
          </p:nvPr>
        </p:nvSpPr>
        <p:spPr/>
        <p:txBody>
          <a:bodyPr>
            <a:normAutofit lnSpcReduction="10000"/>
          </a:bodyPr>
          <a:lstStyle/>
          <a:p>
            <a:r>
              <a:rPr lang="en-US" dirty="0" smtClean="0"/>
              <a:t>Mental/Emotional Health</a:t>
            </a:r>
          </a:p>
          <a:p>
            <a:r>
              <a:rPr lang="en-US" dirty="0" smtClean="0"/>
              <a:t>Resilient</a:t>
            </a:r>
          </a:p>
          <a:p>
            <a:r>
              <a:rPr lang="en-US" dirty="0" smtClean="0"/>
              <a:t>Hierarchy of Needs</a:t>
            </a:r>
          </a:p>
          <a:p>
            <a:r>
              <a:rPr lang="en-US" dirty="0" smtClean="0"/>
              <a:t>Self-actualization</a:t>
            </a:r>
          </a:p>
          <a:p>
            <a:r>
              <a:rPr lang="en-US" dirty="0" smtClean="0"/>
              <a:t>Character</a:t>
            </a:r>
          </a:p>
          <a:p>
            <a:r>
              <a:rPr lang="en-US" dirty="0" smtClean="0"/>
              <a:t>Integrity</a:t>
            </a:r>
          </a:p>
          <a:p>
            <a:r>
              <a:rPr lang="en-US" dirty="0" smtClean="0"/>
              <a:t>Hormones</a:t>
            </a:r>
          </a:p>
          <a:p>
            <a:r>
              <a:rPr lang="en-US" dirty="0" smtClean="0"/>
              <a:t>Defense Mechanism</a:t>
            </a:r>
            <a:endParaRPr lang="en-US" dirty="0"/>
          </a:p>
        </p:txBody>
      </p:sp>
      <p:pic>
        <p:nvPicPr>
          <p:cNvPr id="4" name="Picture 3" descr="maslow1.jpg"/>
          <p:cNvPicPr>
            <a:picLocks noChangeAspect="1"/>
          </p:cNvPicPr>
          <p:nvPr/>
        </p:nvPicPr>
        <p:blipFill>
          <a:blip r:embed="rId2" cstate="print"/>
          <a:stretch>
            <a:fillRect/>
          </a:stretch>
        </p:blipFill>
        <p:spPr>
          <a:xfrm>
            <a:off x="5943600" y="3048000"/>
            <a:ext cx="2209800" cy="28575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Hallmarks of Good Mental Health</a:t>
            </a:r>
            <a:endParaRPr lang="en-US" dirty="0"/>
          </a:p>
        </p:txBody>
      </p:sp>
      <p:sp>
        <p:nvSpPr>
          <p:cNvPr id="3" name="Content Placeholder 2"/>
          <p:cNvSpPr>
            <a:spLocks noGrp="1"/>
          </p:cNvSpPr>
          <p:nvPr>
            <p:ph idx="1"/>
          </p:nvPr>
        </p:nvSpPr>
        <p:spPr/>
        <p:txBody>
          <a:bodyPr/>
          <a:lstStyle/>
          <a:p>
            <a:r>
              <a:rPr lang="en-US" dirty="0" smtClean="0"/>
              <a:t>Positive Self-esteem</a:t>
            </a:r>
          </a:p>
          <a:p>
            <a:r>
              <a:rPr lang="en-US" dirty="0" smtClean="0"/>
              <a:t>Satisfying Interpersonal Relationships</a:t>
            </a:r>
          </a:p>
          <a:p>
            <a:r>
              <a:rPr lang="en-US" dirty="0" smtClean="0"/>
              <a:t>Academic Success</a:t>
            </a:r>
          </a:p>
          <a:p>
            <a:r>
              <a:rPr lang="en-US" dirty="0" smtClean="0"/>
              <a:t>Having Future Goals</a:t>
            </a:r>
          </a:p>
          <a:p>
            <a:r>
              <a:rPr lang="en-US" dirty="0" smtClean="0"/>
              <a:t>Making Good Choices</a:t>
            </a:r>
          </a:p>
          <a:p>
            <a:r>
              <a:rPr lang="en-US" dirty="0" smtClean="0"/>
              <a:t>Ability to Delay Immediate Gratification</a:t>
            </a:r>
          </a:p>
          <a:p>
            <a:r>
              <a:rPr lang="en-US" dirty="0" smtClean="0"/>
              <a:t>Resiliency</a:t>
            </a:r>
          </a:p>
          <a:p>
            <a:pPr>
              <a:buNone/>
            </a:pPr>
            <a:endParaRPr lang="en-US" dirty="0"/>
          </a:p>
        </p:txBody>
      </p:sp>
    </p:spTree>
    <p:extLst>
      <p:ext uri="{BB962C8B-B14F-4D97-AF65-F5344CB8AC3E}">
        <p14:creationId xmlns:p14="http://schemas.microsoft.com/office/powerpoint/2010/main" val="41931984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1027664"/>
            <a:ext cx="7024744" cy="2325136"/>
          </a:xfrm>
        </p:spPr>
        <p:txBody>
          <a:bodyPr>
            <a:noAutofit/>
          </a:bodyPr>
          <a:lstStyle/>
          <a:p>
            <a:r>
              <a:rPr lang="en-US" sz="5400" dirty="0" smtClean="0"/>
              <a:t>Video:  Hallmarks of Good Mental Health</a:t>
            </a:r>
            <a:endParaRPr lang="en-US" sz="5400" dirty="0"/>
          </a:p>
        </p:txBody>
      </p:sp>
      <p:pic>
        <p:nvPicPr>
          <p:cNvPr id="3" name="Picture 2" descr="dvd.jpg"/>
          <p:cNvPicPr>
            <a:picLocks noChangeAspect="1"/>
          </p:cNvPicPr>
          <p:nvPr/>
        </p:nvPicPr>
        <p:blipFill>
          <a:blip r:embed="rId2" cstate="print"/>
          <a:stretch>
            <a:fillRect/>
          </a:stretch>
        </p:blipFill>
        <p:spPr>
          <a:xfrm>
            <a:off x="4800600" y="3810000"/>
            <a:ext cx="2857500" cy="1838325"/>
          </a:xfrm>
          <a:prstGeom prst="rect">
            <a:avLst/>
          </a:prstGeom>
        </p:spPr>
      </p:pic>
    </p:spTree>
    <p:extLst>
      <p:ext uri="{BB962C8B-B14F-4D97-AF65-F5344CB8AC3E}">
        <p14:creationId xmlns:p14="http://schemas.microsoft.com/office/powerpoint/2010/main" val="3339009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67736"/>
          </a:xfrm>
        </p:spPr>
        <p:txBody>
          <a:bodyPr>
            <a:normAutofit fontScale="90000"/>
          </a:bodyPr>
          <a:lstStyle/>
          <a:p>
            <a:endParaRPr lang="en-US" dirty="0"/>
          </a:p>
        </p:txBody>
      </p:sp>
      <p:sp>
        <p:nvSpPr>
          <p:cNvPr id="3" name="Content Placeholder 2"/>
          <p:cNvSpPr>
            <a:spLocks noGrp="1"/>
          </p:cNvSpPr>
          <p:nvPr>
            <p:ph idx="1"/>
          </p:nvPr>
        </p:nvSpPr>
        <p:spPr>
          <a:xfrm>
            <a:off x="838200" y="1524000"/>
            <a:ext cx="6982609" cy="4308629"/>
          </a:xfrm>
        </p:spPr>
        <p:txBody>
          <a:bodyPr>
            <a:normAutofit/>
          </a:bodyPr>
          <a:lstStyle/>
          <a:p>
            <a:pPr>
              <a:buNone/>
            </a:pPr>
            <a:r>
              <a:rPr lang="en-US" dirty="0" smtClean="0"/>
              <a:t>“</a:t>
            </a:r>
            <a:r>
              <a:rPr lang="en-US" sz="4000" dirty="0" smtClean="0"/>
              <a:t>The only difference between a good day and a bad day is…………..</a:t>
            </a:r>
          </a:p>
          <a:p>
            <a:pPr>
              <a:buNone/>
            </a:pPr>
            <a:endParaRPr lang="en-US" sz="4000" dirty="0" smtClean="0"/>
          </a:p>
          <a:p>
            <a:pPr>
              <a:buNone/>
            </a:pPr>
            <a:r>
              <a:rPr lang="en-US" sz="4000" dirty="0" smtClean="0"/>
              <a:t>    ………YOUR ATTITUDE!”</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066800"/>
          </a:xfrm>
        </p:spPr>
        <p:txBody>
          <a:bodyPr>
            <a:normAutofit fontScale="90000"/>
          </a:bodyPr>
          <a:lstStyle/>
          <a:p>
            <a:pPr algn="ctr"/>
            <a:r>
              <a:rPr lang="en-US" dirty="0" smtClean="0"/>
              <a:t>MENTAL WELLNESS</a:t>
            </a:r>
            <a:br>
              <a:rPr lang="en-US" dirty="0" smtClean="0"/>
            </a:br>
            <a:r>
              <a:rPr lang="en-US" dirty="0" smtClean="0"/>
              <a:t>The Choice is Yours</a:t>
            </a:r>
            <a:endParaRPr lang="en-US" dirty="0"/>
          </a:p>
        </p:txBody>
      </p:sp>
      <p:sp>
        <p:nvSpPr>
          <p:cNvPr id="5" name="Content Placeholder 4"/>
          <p:cNvSpPr>
            <a:spLocks noGrp="1"/>
          </p:cNvSpPr>
          <p:nvPr>
            <p:ph sz="quarter" idx="13"/>
          </p:nvPr>
        </p:nvSpPr>
        <p:spPr>
          <a:xfrm>
            <a:off x="685800" y="1752600"/>
            <a:ext cx="3776472" cy="4572000"/>
          </a:xfrm>
        </p:spPr>
        <p:txBody>
          <a:bodyPr>
            <a:normAutofit fontScale="92500" lnSpcReduction="20000"/>
          </a:bodyPr>
          <a:lstStyle/>
          <a:p>
            <a:pPr>
              <a:buNone/>
            </a:pPr>
            <a:r>
              <a:rPr lang="en-US" b="1" u="sng" dirty="0" smtClean="0"/>
              <a:t>UNHEALTHY</a:t>
            </a:r>
          </a:p>
          <a:p>
            <a:pPr>
              <a:buNone/>
            </a:pPr>
            <a:r>
              <a:rPr lang="en-US" sz="1800" dirty="0" smtClean="0"/>
              <a:t>Doesn’t share feelings</a:t>
            </a:r>
          </a:p>
          <a:p>
            <a:pPr>
              <a:buNone/>
            </a:pPr>
            <a:r>
              <a:rPr lang="en-US" sz="1800" dirty="0" smtClean="0"/>
              <a:t>Emotions control behavior</a:t>
            </a:r>
          </a:p>
          <a:p>
            <a:pPr>
              <a:buNone/>
            </a:pPr>
            <a:r>
              <a:rPr lang="en-US" sz="1800" dirty="0" smtClean="0"/>
              <a:t>Pessimistic</a:t>
            </a:r>
          </a:p>
          <a:p>
            <a:pPr>
              <a:buNone/>
            </a:pPr>
            <a:r>
              <a:rPr lang="en-US" sz="1800" dirty="0" smtClean="0"/>
              <a:t>Ignores/Denies the problem</a:t>
            </a:r>
          </a:p>
          <a:p>
            <a:pPr>
              <a:buNone/>
            </a:pPr>
            <a:r>
              <a:rPr lang="en-US" sz="1800" dirty="0" smtClean="0"/>
              <a:t>Holds things inside</a:t>
            </a:r>
          </a:p>
          <a:p>
            <a:pPr>
              <a:buNone/>
            </a:pPr>
            <a:r>
              <a:rPr lang="en-US" sz="1800" dirty="0" smtClean="0"/>
              <a:t>Cannot accept change</a:t>
            </a:r>
          </a:p>
          <a:p>
            <a:pPr>
              <a:buNone/>
            </a:pPr>
            <a:r>
              <a:rPr lang="en-US" sz="1800" dirty="0" smtClean="0"/>
              <a:t>Gets emotional needs met in unhealthy ways</a:t>
            </a:r>
          </a:p>
          <a:p>
            <a:pPr>
              <a:buNone/>
            </a:pPr>
            <a:r>
              <a:rPr lang="en-US" sz="1800" dirty="0" smtClean="0"/>
              <a:t>Lets stress control their life</a:t>
            </a:r>
          </a:p>
          <a:p>
            <a:pPr>
              <a:buNone/>
            </a:pPr>
            <a:r>
              <a:rPr lang="en-US" sz="1800" dirty="0" smtClean="0"/>
              <a:t>“You” messages</a:t>
            </a:r>
          </a:p>
          <a:p>
            <a:pPr>
              <a:buNone/>
            </a:pPr>
            <a:r>
              <a:rPr lang="en-US" sz="1800" dirty="0" smtClean="0"/>
              <a:t>Aggressive or passive</a:t>
            </a:r>
          </a:p>
          <a:p>
            <a:pPr>
              <a:buNone/>
            </a:pPr>
            <a:r>
              <a:rPr lang="en-US" sz="1800" dirty="0" smtClean="0"/>
              <a:t>Depressed</a:t>
            </a:r>
          </a:p>
          <a:p>
            <a:pPr>
              <a:buNone/>
            </a:pPr>
            <a:r>
              <a:rPr lang="en-US" sz="1800" dirty="0" smtClean="0"/>
              <a:t>Avoids/runs from conflict</a:t>
            </a:r>
          </a:p>
          <a:p>
            <a:pPr>
              <a:buNone/>
            </a:pPr>
            <a:r>
              <a:rPr lang="en-US" sz="1800" dirty="0" smtClean="0"/>
              <a:t>Doesn’t listen to different points of view</a:t>
            </a:r>
          </a:p>
          <a:p>
            <a:pPr>
              <a:buNone/>
            </a:pPr>
            <a:r>
              <a:rPr lang="en-US" sz="1800" dirty="0" smtClean="0"/>
              <a:t>Needs to “run” the group</a:t>
            </a:r>
          </a:p>
          <a:p>
            <a:pPr>
              <a:buNone/>
            </a:pPr>
            <a:endParaRPr lang="en-US" dirty="0"/>
          </a:p>
        </p:txBody>
      </p:sp>
      <p:sp>
        <p:nvSpPr>
          <p:cNvPr id="6" name="Content Placeholder 5"/>
          <p:cNvSpPr>
            <a:spLocks noGrp="1"/>
          </p:cNvSpPr>
          <p:nvPr>
            <p:ph sz="quarter" idx="14"/>
          </p:nvPr>
        </p:nvSpPr>
        <p:spPr>
          <a:xfrm>
            <a:off x="4419600" y="1752600"/>
            <a:ext cx="4114800" cy="4648200"/>
          </a:xfrm>
        </p:spPr>
        <p:txBody>
          <a:bodyPr>
            <a:normAutofit fontScale="92500" lnSpcReduction="20000"/>
          </a:bodyPr>
          <a:lstStyle/>
          <a:p>
            <a:pPr>
              <a:buNone/>
            </a:pPr>
            <a:r>
              <a:rPr lang="en-US" b="1" u="sng" dirty="0" smtClean="0"/>
              <a:t>HEALTHY</a:t>
            </a:r>
          </a:p>
          <a:p>
            <a:pPr>
              <a:buNone/>
            </a:pPr>
            <a:r>
              <a:rPr lang="en-US" sz="1800" dirty="0" smtClean="0"/>
              <a:t>Shares feelings</a:t>
            </a:r>
          </a:p>
          <a:p>
            <a:pPr>
              <a:buNone/>
            </a:pPr>
            <a:r>
              <a:rPr lang="en-US" sz="1800" dirty="0" smtClean="0"/>
              <a:t>Expresses emotions in healthy ways</a:t>
            </a:r>
          </a:p>
          <a:p>
            <a:pPr>
              <a:buNone/>
            </a:pPr>
            <a:r>
              <a:rPr lang="en-US" sz="1800" dirty="0" smtClean="0"/>
              <a:t>Optimistic</a:t>
            </a:r>
          </a:p>
          <a:p>
            <a:pPr>
              <a:buNone/>
            </a:pPr>
            <a:r>
              <a:rPr lang="en-US" sz="1800" dirty="0" smtClean="0"/>
              <a:t>Problem Solves</a:t>
            </a:r>
          </a:p>
          <a:p>
            <a:pPr>
              <a:buNone/>
            </a:pPr>
            <a:r>
              <a:rPr lang="en-US" sz="1800" dirty="0" smtClean="0"/>
              <a:t>Seeks help when needed</a:t>
            </a:r>
          </a:p>
          <a:p>
            <a:pPr>
              <a:buNone/>
            </a:pPr>
            <a:r>
              <a:rPr lang="en-US" sz="1800" dirty="0" smtClean="0"/>
              <a:t>Copes with change</a:t>
            </a:r>
          </a:p>
          <a:p>
            <a:pPr>
              <a:buNone/>
            </a:pPr>
            <a:r>
              <a:rPr lang="en-US" sz="1800" dirty="0" smtClean="0"/>
              <a:t>Gets emotional needs met in healthy ways</a:t>
            </a:r>
          </a:p>
          <a:p>
            <a:pPr>
              <a:buNone/>
            </a:pPr>
            <a:r>
              <a:rPr lang="en-US" sz="1800" dirty="0" smtClean="0"/>
              <a:t>Stress management</a:t>
            </a:r>
          </a:p>
          <a:p>
            <a:pPr>
              <a:buNone/>
            </a:pPr>
            <a:r>
              <a:rPr lang="en-US" sz="1800" dirty="0" smtClean="0"/>
              <a:t>“I” messages</a:t>
            </a:r>
          </a:p>
          <a:p>
            <a:pPr>
              <a:buNone/>
            </a:pPr>
            <a:r>
              <a:rPr lang="en-US" sz="1800" dirty="0" smtClean="0"/>
              <a:t>Assertive</a:t>
            </a:r>
          </a:p>
          <a:p>
            <a:pPr>
              <a:buNone/>
            </a:pPr>
            <a:r>
              <a:rPr lang="en-US" sz="1800" dirty="0" smtClean="0"/>
              <a:t>Positive attitude</a:t>
            </a:r>
          </a:p>
          <a:p>
            <a:pPr>
              <a:buNone/>
            </a:pPr>
            <a:r>
              <a:rPr lang="en-US" sz="1800" dirty="0" smtClean="0"/>
              <a:t>Resolves conflict through negotiation skills</a:t>
            </a:r>
          </a:p>
          <a:p>
            <a:pPr>
              <a:buNone/>
            </a:pPr>
            <a:r>
              <a:rPr lang="en-US" sz="1800" dirty="0" smtClean="0"/>
              <a:t>Active listener</a:t>
            </a:r>
          </a:p>
          <a:p>
            <a:pPr>
              <a:buNone/>
            </a:pPr>
            <a:r>
              <a:rPr lang="en-US" sz="1800" dirty="0" smtClean="0"/>
              <a:t>Can be part of a team/group</a:t>
            </a:r>
            <a:endParaRPr lang="en-US" sz="1800" dirty="0"/>
          </a:p>
        </p:txBody>
      </p:sp>
    </p:spTree>
    <p:extLst>
      <p:ext uri="{BB962C8B-B14F-4D97-AF65-F5344CB8AC3E}">
        <p14:creationId xmlns:p14="http://schemas.microsoft.com/office/powerpoint/2010/main" val="26574737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Good Mental Health Begins with….</a:t>
            </a:r>
            <a:endParaRPr lang="en-US" dirty="0"/>
          </a:p>
        </p:txBody>
      </p:sp>
      <p:sp>
        <p:nvSpPr>
          <p:cNvPr id="6" name="Content Placeholder 5"/>
          <p:cNvSpPr>
            <a:spLocks noGrp="1"/>
          </p:cNvSpPr>
          <p:nvPr>
            <p:ph idx="1"/>
          </p:nvPr>
        </p:nvSpPr>
        <p:spPr/>
        <p:txBody>
          <a:bodyPr>
            <a:normAutofit/>
          </a:bodyPr>
          <a:lstStyle/>
          <a:p>
            <a:r>
              <a:rPr lang="en-US" sz="2800" dirty="0" smtClean="0"/>
              <a:t>Sense of belonging</a:t>
            </a:r>
          </a:p>
          <a:p>
            <a:r>
              <a:rPr lang="en-US" sz="2800" dirty="0" smtClean="0"/>
              <a:t>Sense of purpose</a:t>
            </a:r>
          </a:p>
          <a:p>
            <a:r>
              <a:rPr lang="en-US" sz="2800" dirty="0" smtClean="0"/>
              <a:t>Positive outlook</a:t>
            </a:r>
          </a:p>
          <a:p>
            <a:r>
              <a:rPr lang="en-US" sz="2800" dirty="0" smtClean="0"/>
              <a:t>Self-sufficiency</a:t>
            </a:r>
          </a:p>
          <a:p>
            <a:r>
              <a:rPr lang="en-US" sz="2800" dirty="0" smtClean="0"/>
              <a:t>Healthy Self-esteem</a:t>
            </a:r>
            <a:endParaRPr lang="en-US" sz="2800" dirty="0"/>
          </a:p>
        </p:txBody>
      </p:sp>
    </p:spTree>
    <p:extLst>
      <p:ext uri="{BB962C8B-B14F-4D97-AF65-F5344CB8AC3E}">
        <p14:creationId xmlns:p14="http://schemas.microsoft.com/office/powerpoint/2010/main" val="289636899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1143000"/>
          </a:xfrm>
        </p:spPr>
        <p:txBody>
          <a:bodyPr>
            <a:normAutofit fontScale="90000"/>
          </a:bodyPr>
          <a:lstStyle/>
          <a:p>
            <a:pPr algn="ctr"/>
            <a:r>
              <a:rPr lang="en-US" dirty="0" smtClean="0"/>
              <a:t>Self-Esteem</a:t>
            </a:r>
            <a:br>
              <a:rPr lang="en-US" dirty="0" smtClean="0"/>
            </a:br>
            <a:endParaRPr lang="en-US" dirty="0"/>
          </a:p>
        </p:txBody>
      </p:sp>
      <p:sp>
        <p:nvSpPr>
          <p:cNvPr id="3" name="Content Placeholder 2"/>
          <p:cNvSpPr>
            <a:spLocks noGrp="1"/>
          </p:cNvSpPr>
          <p:nvPr>
            <p:ph idx="1"/>
          </p:nvPr>
        </p:nvSpPr>
        <p:spPr>
          <a:xfrm>
            <a:off x="609600" y="1447800"/>
            <a:ext cx="7848600" cy="4953000"/>
          </a:xfrm>
        </p:spPr>
        <p:txBody>
          <a:bodyPr>
            <a:normAutofit fontScale="55000" lnSpcReduction="20000"/>
          </a:bodyPr>
          <a:lstStyle/>
          <a:p>
            <a:pPr>
              <a:buNone/>
            </a:pPr>
            <a:r>
              <a:rPr lang="en-US" sz="4500" b="1" dirty="0" smtClean="0">
                <a:solidFill>
                  <a:schemeClr val="bg2">
                    <a:lumMod val="75000"/>
                  </a:schemeClr>
                </a:solidFill>
              </a:rPr>
              <a:t>What is it</a:t>
            </a:r>
            <a:r>
              <a:rPr lang="en-US" sz="4500" dirty="0" smtClean="0"/>
              <a:t>???</a:t>
            </a:r>
          </a:p>
          <a:p>
            <a:r>
              <a:rPr lang="en-US" sz="3800" dirty="0" smtClean="0"/>
              <a:t>How much you value, respect, and feel confident about yourself.</a:t>
            </a:r>
          </a:p>
          <a:p>
            <a:pPr>
              <a:buNone/>
            </a:pPr>
            <a:endParaRPr lang="en-US" dirty="0" smtClean="0"/>
          </a:p>
          <a:p>
            <a:pPr>
              <a:buNone/>
            </a:pPr>
            <a:r>
              <a:rPr lang="en-US" sz="4500" b="1" dirty="0" smtClean="0">
                <a:solidFill>
                  <a:schemeClr val="bg2">
                    <a:lumMod val="75000"/>
                  </a:schemeClr>
                </a:solidFill>
              </a:rPr>
              <a:t>Why is it important</a:t>
            </a:r>
            <a:r>
              <a:rPr lang="en-US" sz="4500" dirty="0" smtClean="0"/>
              <a:t>???</a:t>
            </a:r>
          </a:p>
          <a:p>
            <a:pPr>
              <a:buNone/>
            </a:pPr>
            <a:r>
              <a:rPr lang="en-US" sz="4500" dirty="0" smtClean="0"/>
              <a:t>In what ways does good or bad self-esteem influence our lives??</a:t>
            </a:r>
          </a:p>
          <a:p>
            <a:pPr>
              <a:buNone/>
            </a:pPr>
            <a:endParaRPr lang="en-US" dirty="0" smtClean="0"/>
          </a:p>
          <a:p>
            <a:pPr>
              <a:buNone/>
            </a:pPr>
            <a:endParaRPr lang="en-US" dirty="0" smtClean="0"/>
          </a:p>
          <a:p>
            <a:r>
              <a:rPr lang="en-US" sz="3800" b="1" dirty="0" smtClean="0">
                <a:solidFill>
                  <a:schemeClr val="bg2">
                    <a:lumMod val="75000"/>
                  </a:schemeClr>
                </a:solidFill>
              </a:rPr>
              <a:t>Things you can do to improve it</a:t>
            </a:r>
            <a:r>
              <a:rPr lang="en-US" sz="3800" b="1" dirty="0" smtClean="0"/>
              <a:t>:</a:t>
            </a:r>
          </a:p>
          <a:p>
            <a:pPr>
              <a:buNone/>
            </a:pPr>
            <a:r>
              <a:rPr lang="en-US" sz="3800" dirty="0" smtClean="0"/>
              <a:t>	choose your friends wisely            deal with problems</a:t>
            </a:r>
          </a:p>
          <a:p>
            <a:pPr>
              <a:buNone/>
            </a:pPr>
            <a:r>
              <a:rPr lang="en-US" sz="3800" dirty="0" smtClean="0"/>
              <a:t>	focus on the positive		list your positives</a:t>
            </a:r>
          </a:p>
          <a:p>
            <a:pPr>
              <a:buNone/>
            </a:pPr>
            <a:r>
              <a:rPr lang="en-US" sz="3800" dirty="0" smtClean="0"/>
              <a:t>	use mistakes as learning tools       forgive yourself</a:t>
            </a:r>
          </a:p>
          <a:p>
            <a:pPr>
              <a:buNone/>
            </a:pPr>
            <a:r>
              <a:rPr lang="en-US" sz="3800" dirty="0" smtClean="0"/>
              <a:t>	try new things			reward yourself</a:t>
            </a:r>
          </a:p>
          <a:p>
            <a:pPr>
              <a:buNone/>
            </a:pPr>
            <a:r>
              <a:rPr lang="en-US" sz="3800" dirty="0" smtClean="0"/>
              <a:t>	volunteer				exercise</a:t>
            </a:r>
          </a:p>
          <a:p>
            <a:pPr>
              <a:buNone/>
            </a:pPr>
            <a:r>
              <a:rPr lang="en-US" sz="3800" dirty="0" smtClean="0"/>
              <a:t>	keep a positive attitude</a:t>
            </a:r>
            <a:endParaRPr lang="en-US" sz="3800"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down)">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wheel(4)">
                                      <p:cBhvr>
                                        <p:cTn id="17" dur="2000"/>
                                        <p:tgtEl>
                                          <p:spTgt spid="3">
                                            <p:txEl>
                                              <p:pRg st="8" end="8"/>
                                            </p:txEl>
                                          </p:spTgt>
                                        </p:tgtEl>
                                      </p:cBhvr>
                                    </p:animEffect>
                                  </p:childTnLst>
                                </p:cTn>
                              </p:par>
                              <p:par>
                                <p:cTn id="18" presetID="21" presetClass="entr" presetSubtype="4" fill="hold" nodeType="with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wheel(4)">
                                      <p:cBhvr>
                                        <p:cTn id="20" dur="2000"/>
                                        <p:tgtEl>
                                          <p:spTgt spid="3">
                                            <p:txEl>
                                              <p:pRg st="9" end="9"/>
                                            </p:txEl>
                                          </p:spTgt>
                                        </p:tgtEl>
                                      </p:cBhvr>
                                    </p:animEffect>
                                  </p:childTnLst>
                                </p:cTn>
                              </p:par>
                              <p:par>
                                <p:cTn id="21" presetID="21" presetClass="entr" presetSubtype="4"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wheel(4)">
                                      <p:cBhvr>
                                        <p:cTn id="23" dur="2000"/>
                                        <p:tgtEl>
                                          <p:spTgt spid="3">
                                            <p:txEl>
                                              <p:pRg st="10" end="10"/>
                                            </p:txEl>
                                          </p:spTgt>
                                        </p:tgtEl>
                                      </p:cBhvr>
                                    </p:animEffect>
                                  </p:childTnLst>
                                </p:cTn>
                              </p:par>
                              <p:par>
                                <p:cTn id="24" presetID="21" presetClass="entr" presetSubtype="4" fill="hold" nodeType="with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wheel(4)">
                                      <p:cBhvr>
                                        <p:cTn id="26" dur="2000"/>
                                        <p:tgtEl>
                                          <p:spTgt spid="3">
                                            <p:txEl>
                                              <p:pRg st="11" end="11"/>
                                            </p:txEl>
                                          </p:spTgt>
                                        </p:tgtEl>
                                      </p:cBhvr>
                                    </p:animEffect>
                                  </p:childTnLst>
                                </p:cTn>
                              </p:par>
                              <p:par>
                                <p:cTn id="27" presetID="21" presetClass="entr" presetSubtype="4"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animEffect transition="in" filter="wheel(4)">
                                      <p:cBhvr>
                                        <p:cTn id="29" dur="2000"/>
                                        <p:tgtEl>
                                          <p:spTgt spid="3">
                                            <p:txEl>
                                              <p:pRg st="12" end="12"/>
                                            </p:txEl>
                                          </p:spTgt>
                                        </p:tgtEl>
                                      </p:cBhvr>
                                    </p:animEffect>
                                  </p:childTnLst>
                                </p:cTn>
                              </p:par>
                              <p:par>
                                <p:cTn id="30" presetID="21" presetClass="entr" presetSubtype="4" fill="hold" nodeType="withEffect">
                                  <p:stCondLst>
                                    <p:cond delay="0"/>
                                  </p:stCondLst>
                                  <p:childTnLst>
                                    <p:set>
                                      <p:cBhvr>
                                        <p:cTn id="31" dur="1" fill="hold">
                                          <p:stCondLst>
                                            <p:cond delay="0"/>
                                          </p:stCondLst>
                                        </p:cTn>
                                        <p:tgtEl>
                                          <p:spTgt spid="3">
                                            <p:txEl>
                                              <p:pRg st="13" end="13"/>
                                            </p:txEl>
                                          </p:spTgt>
                                        </p:tgtEl>
                                        <p:attrNameLst>
                                          <p:attrName>style.visibility</p:attrName>
                                        </p:attrNameLst>
                                      </p:cBhvr>
                                      <p:to>
                                        <p:strVal val="visible"/>
                                      </p:to>
                                    </p:set>
                                    <p:animEffect transition="in" filter="wheel(4)">
                                      <p:cBhvr>
                                        <p:cTn id="32"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normAutofit fontScale="90000"/>
          </a:bodyPr>
          <a:lstStyle/>
          <a:p>
            <a:r>
              <a:rPr lang="en-US" dirty="0" smtClean="0"/>
              <a:t>Self-Esteem Check List</a:t>
            </a:r>
            <a:br>
              <a:rPr lang="en-US" dirty="0" smtClean="0"/>
            </a:br>
            <a:endParaRPr lang="en-US" dirty="0"/>
          </a:p>
        </p:txBody>
      </p:sp>
      <p:sp>
        <p:nvSpPr>
          <p:cNvPr id="3" name="Content Placeholder 2"/>
          <p:cNvSpPr>
            <a:spLocks noGrp="1"/>
          </p:cNvSpPr>
          <p:nvPr>
            <p:ph idx="1"/>
          </p:nvPr>
        </p:nvSpPr>
        <p:spPr>
          <a:xfrm>
            <a:off x="1043492" y="1295400"/>
            <a:ext cx="6777317" cy="5029200"/>
          </a:xfrm>
        </p:spPr>
        <p:txBody>
          <a:bodyPr>
            <a:normAutofit/>
          </a:bodyPr>
          <a:lstStyle/>
          <a:p>
            <a:r>
              <a:rPr lang="en-US" dirty="0" smtClean="0"/>
              <a:t>I feel good about who I am and I like myself in general</a:t>
            </a:r>
          </a:p>
          <a:p>
            <a:r>
              <a:rPr lang="en-US" dirty="0" smtClean="0"/>
              <a:t>I enjoy interacting with others</a:t>
            </a:r>
          </a:p>
          <a:p>
            <a:r>
              <a:rPr lang="en-US" dirty="0" smtClean="0"/>
              <a:t>I enjoy independent pursuits</a:t>
            </a:r>
          </a:p>
          <a:p>
            <a:r>
              <a:rPr lang="en-US" dirty="0" smtClean="0"/>
              <a:t>I can voice discontent without belittling others or myself</a:t>
            </a:r>
          </a:p>
          <a:p>
            <a:r>
              <a:rPr lang="en-US" dirty="0" smtClean="0"/>
              <a:t>I accept that I have strengths and weaknesses</a:t>
            </a:r>
          </a:p>
          <a:p>
            <a:r>
              <a:rPr lang="en-US" dirty="0" smtClean="0"/>
              <a:t>I like to try new things</a:t>
            </a:r>
          </a:p>
          <a:p>
            <a:r>
              <a:rPr lang="en-US" dirty="0" smtClean="0"/>
              <a:t>I don’t put myself down, saying things like “I’m an idiot”</a:t>
            </a:r>
          </a:p>
        </p:txBody>
      </p:sp>
    </p:spTree>
    <p:extLst>
      <p:ext uri="{BB962C8B-B14F-4D97-AF65-F5344CB8AC3E}">
        <p14:creationId xmlns:p14="http://schemas.microsoft.com/office/powerpoint/2010/main" val="29842596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304800"/>
          </a:xfrm>
        </p:spPr>
        <p:txBody>
          <a:bodyPr>
            <a:normAutofit fontScale="90000"/>
          </a:bodyPr>
          <a:lstStyle/>
          <a:p>
            <a:endParaRPr lang="en-US" dirty="0"/>
          </a:p>
        </p:txBody>
      </p:sp>
      <p:sp>
        <p:nvSpPr>
          <p:cNvPr id="3" name="Content Placeholder 2"/>
          <p:cNvSpPr>
            <a:spLocks noGrp="1"/>
          </p:cNvSpPr>
          <p:nvPr>
            <p:ph idx="1"/>
          </p:nvPr>
        </p:nvSpPr>
        <p:spPr>
          <a:xfrm>
            <a:off x="1043492" y="1143000"/>
            <a:ext cx="6777317" cy="5257800"/>
          </a:xfrm>
        </p:spPr>
        <p:txBody>
          <a:bodyPr>
            <a:normAutofit/>
          </a:bodyPr>
          <a:lstStyle/>
          <a:p>
            <a:r>
              <a:rPr lang="en-US" dirty="0" smtClean="0"/>
              <a:t>I don’t hang with people who put me down</a:t>
            </a:r>
          </a:p>
          <a:p>
            <a:r>
              <a:rPr lang="en-US" dirty="0" smtClean="0"/>
              <a:t>I don’t get frustrated and quit too easily</a:t>
            </a:r>
          </a:p>
          <a:p>
            <a:r>
              <a:rPr lang="en-US" dirty="0" smtClean="0"/>
              <a:t>I am proud of my abilities and accomplishments, but I do not show off</a:t>
            </a:r>
          </a:p>
          <a:p>
            <a:r>
              <a:rPr lang="en-US" dirty="0" smtClean="0"/>
              <a:t>I accept that there are some things that I am good at and some things that I could be better at</a:t>
            </a:r>
          </a:p>
          <a:p>
            <a:r>
              <a:rPr lang="en-US" dirty="0" smtClean="0"/>
              <a:t>I take responsibility for both the good and the bad things that I do or say</a:t>
            </a:r>
          </a:p>
          <a:p>
            <a:r>
              <a:rPr lang="en-US" dirty="0" smtClean="0"/>
              <a:t>It is not the end of the world if I lose</a:t>
            </a:r>
          </a:p>
          <a:p>
            <a:r>
              <a:rPr lang="en-US" dirty="0" smtClean="0"/>
              <a:t>I accept that it is OK not to be perfect</a:t>
            </a:r>
            <a:endParaRPr lang="en-US" dirty="0"/>
          </a:p>
        </p:txBody>
      </p:sp>
    </p:spTree>
    <p:extLst>
      <p:ext uri="{BB962C8B-B14F-4D97-AF65-F5344CB8AC3E}">
        <p14:creationId xmlns:p14="http://schemas.microsoft.com/office/powerpoint/2010/main" val="211346724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85800"/>
            <a:ext cx="7024744" cy="304800"/>
          </a:xfrm>
        </p:spPr>
        <p:txBody>
          <a:bodyPr>
            <a:normAutofit fontScale="90000"/>
          </a:bodyPr>
          <a:lstStyle/>
          <a:p>
            <a:endParaRPr lang="en-US" dirty="0"/>
          </a:p>
        </p:txBody>
      </p:sp>
      <p:sp>
        <p:nvSpPr>
          <p:cNvPr id="3" name="Content Placeholder 2"/>
          <p:cNvSpPr>
            <a:spLocks noGrp="1"/>
          </p:cNvSpPr>
          <p:nvPr>
            <p:ph idx="1"/>
          </p:nvPr>
        </p:nvSpPr>
        <p:spPr>
          <a:xfrm>
            <a:off x="1043492" y="1219200"/>
            <a:ext cx="6777317" cy="5105400"/>
          </a:xfrm>
        </p:spPr>
        <p:txBody>
          <a:bodyPr>
            <a:normAutofit fontScale="92500" lnSpcReduction="10000"/>
          </a:bodyPr>
          <a:lstStyle/>
          <a:p>
            <a:r>
              <a:rPr lang="en-US" dirty="0" smtClean="0"/>
              <a:t>Before I do something, I usually think, “I can do it”</a:t>
            </a:r>
          </a:p>
          <a:p>
            <a:r>
              <a:rPr lang="en-US" dirty="0" smtClean="0"/>
              <a:t>I accept things that I cannot change about myself like how tall I am</a:t>
            </a:r>
          </a:p>
          <a:p>
            <a:r>
              <a:rPr lang="en-US" dirty="0" smtClean="0"/>
              <a:t>I have set goals for myself, and I have a plan for how to accomplish them</a:t>
            </a:r>
          </a:p>
          <a:p>
            <a:r>
              <a:rPr lang="en-US" dirty="0" smtClean="0"/>
              <a:t>I feel I  have ideas and opinions to contribute and I am not afraid to voice them</a:t>
            </a:r>
          </a:p>
          <a:p>
            <a:r>
              <a:rPr lang="en-US" dirty="0" smtClean="0"/>
              <a:t>I feel comfortable making eye contact with others</a:t>
            </a:r>
          </a:p>
          <a:p>
            <a:r>
              <a:rPr lang="en-US" dirty="0" smtClean="0"/>
              <a:t>I forgive myself for my mistakes</a:t>
            </a:r>
          </a:p>
          <a:p>
            <a:pPr marL="68580" indent="0">
              <a:buNone/>
            </a:pPr>
            <a:endParaRPr lang="en-US" sz="3000" dirty="0"/>
          </a:p>
          <a:p>
            <a:pPr marL="365760" lvl="1" indent="0" algn="ctr">
              <a:buNone/>
            </a:pPr>
            <a:r>
              <a:rPr lang="en-US" sz="3000" dirty="0" smtClean="0">
                <a:solidFill>
                  <a:srgbClr val="92D050"/>
                </a:solidFill>
              </a:rPr>
              <a:t>TEN OR MORE = GOOD SELF-ESTEEM</a:t>
            </a:r>
            <a:endParaRPr lang="en-US" sz="3000" dirty="0">
              <a:solidFill>
                <a:srgbClr val="92D050"/>
              </a:solidFill>
            </a:endParaRPr>
          </a:p>
        </p:txBody>
      </p:sp>
    </p:spTree>
    <p:extLst>
      <p:ext uri="{BB962C8B-B14F-4D97-AF65-F5344CB8AC3E}">
        <p14:creationId xmlns:p14="http://schemas.microsoft.com/office/powerpoint/2010/main" val="6666592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398</TotalTime>
  <Words>930</Words>
  <Application>Microsoft Office PowerPoint</Application>
  <PresentationFormat>On-screen Show (4:3)</PresentationFormat>
  <Paragraphs>170</Paragraphs>
  <Slides>21</Slides>
  <Notes>0</Notes>
  <HiddenSlides>0</HiddenSlides>
  <MMClips>2</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Century Gothic</vt:lpstr>
      <vt:lpstr>Wingdings 2</vt:lpstr>
      <vt:lpstr>Austin</vt:lpstr>
      <vt:lpstr>Achieving Mental and Emotional Health</vt:lpstr>
      <vt:lpstr>Vocab for Chapter 3</vt:lpstr>
      <vt:lpstr>PowerPoint Presentation</vt:lpstr>
      <vt:lpstr>MENTAL WELLNESS The Choice is Yours</vt:lpstr>
      <vt:lpstr>Good Mental Health Begins with….</vt:lpstr>
      <vt:lpstr>Self-Esteem </vt:lpstr>
      <vt:lpstr>Self-Esteem Check List </vt:lpstr>
      <vt:lpstr>PowerPoint Presentation</vt:lpstr>
      <vt:lpstr>PowerPoint Presentation</vt:lpstr>
      <vt:lpstr>Band aid Activity</vt:lpstr>
      <vt:lpstr>Resiliency</vt:lpstr>
      <vt:lpstr>Developing Self-Awareness</vt:lpstr>
      <vt:lpstr>Teens Hierarchy of Needs</vt:lpstr>
      <vt:lpstr>Character Plays a Significant Role in your Actions, Decisions and Behavior</vt:lpstr>
      <vt:lpstr>Emotions</vt:lpstr>
      <vt:lpstr>Understanding/Managing Your Emotions</vt:lpstr>
      <vt:lpstr>The “Big” four:  Fear, Guilt and  Anger, Stress</vt:lpstr>
      <vt:lpstr>Dealing with difficult emotions</vt:lpstr>
      <vt:lpstr>YouTube Video  Controlling the Roller Coaster</vt:lpstr>
      <vt:lpstr>Hallmarks of Good Mental Health</vt:lpstr>
      <vt:lpstr>Video:  Hallmarks of Good Mental Health</vt:lpstr>
    </vt:vector>
  </TitlesOfParts>
  <Company>MPS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Achieving Mental and Emotional Health</dc:title>
  <dc:creator>Windows User</dc:creator>
  <cp:lastModifiedBy>Toninato, Terri L</cp:lastModifiedBy>
  <cp:revision>37</cp:revision>
  <dcterms:created xsi:type="dcterms:W3CDTF">2013-01-16T15:57:50Z</dcterms:created>
  <dcterms:modified xsi:type="dcterms:W3CDTF">2016-09-06T18:08:18Z</dcterms:modified>
</cp:coreProperties>
</file>