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3" r:id="rId2"/>
    <p:sldId id="264" r:id="rId3"/>
    <p:sldId id="265" r:id="rId4"/>
    <p:sldId id="266" r:id="rId5"/>
    <p:sldId id="272" r:id="rId6"/>
    <p:sldId id="268" r:id="rId7"/>
    <p:sldId id="256" r:id="rId8"/>
    <p:sldId id="257" r:id="rId9"/>
    <p:sldId id="267" r:id="rId10"/>
    <p:sldId id="258" r:id="rId11"/>
    <p:sldId id="259" r:id="rId12"/>
    <p:sldId id="260" r:id="rId13"/>
    <p:sldId id="261" r:id="rId14"/>
    <p:sldId id="273" r:id="rId15"/>
    <p:sldId id="271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4334933" y="1169931"/>
            <a:ext cx="4814835" cy="4993802"/>
            <a:chOff x="4334933" y="1169931"/>
            <a:chExt cx="4814835" cy="4993802"/>
          </a:xfrm>
        </p:grpSpPr>
        <p:cxnSp>
          <p:nvCxnSpPr>
            <p:cNvPr id="17" name="Straight Connector 16"/>
            <p:cNvCxnSpPr/>
            <p:nvPr/>
          </p:nvCxnSpPr>
          <p:spPr>
            <a:xfrm flipH="1">
              <a:off x="6009259" y="1169931"/>
              <a:ext cx="3134741" cy="313474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4334933" y="1348898"/>
              <a:ext cx="4814835" cy="481483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5225595" y="1469269"/>
              <a:ext cx="3912054" cy="391205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5304588" y="1307856"/>
              <a:ext cx="3839412" cy="3839412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5707078" y="1770196"/>
              <a:ext cx="3430571" cy="343057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6154713" cy="3124201"/>
          </a:xfrm>
        </p:spPr>
        <p:txBody>
          <a:bodyPr anchor="b">
            <a:normAutofit/>
          </a:bodyPr>
          <a:lstStyle>
            <a:lvl1pPr algn="l">
              <a:defRPr sz="44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843868"/>
            <a:ext cx="4954250" cy="1913466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A9461-1869-4932-8E7F-8647F4EA3661}" type="datetimeFigureOut">
              <a:rPr lang="en-US" smtClean="0"/>
              <a:pPr/>
              <a:t>9/14/2016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F9676-EA6F-4BA7-B0E6-F0DD42B3E5A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17691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533400" y="533400"/>
            <a:ext cx="8077200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762002" y="3843867"/>
            <a:ext cx="7281332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A9461-1869-4932-8E7F-8647F4EA3661}" type="datetimeFigureOut">
              <a:rPr lang="en-US" smtClean="0"/>
              <a:pPr/>
              <a:t>9/14/2016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F9676-EA6F-4BA7-B0E6-F0DD42B3E5A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50236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077200" cy="2895600"/>
          </a:xfrm>
        </p:spPr>
        <p:txBody>
          <a:bodyPr anchor="ctr">
            <a:normAutofit/>
          </a:bodyPr>
          <a:lstStyle>
            <a:lvl1pPr algn="l">
              <a:defRPr sz="2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114800"/>
            <a:ext cx="6383552" cy="1905000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A9461-1869-4932-8E7F-8647F4EA3661}" type="datetimeFigureOut">
              <a:rPr lang="en-US" smtClean="0"/>
              <a:pPr/>
              <a:t>9/14/2016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F9676-EA6F-4BA7-B0E6-F0DD42B3E5A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8152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3" y="533400"/>
            <a:ext cx="6859787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66800" y="3429000"/>
            <a:ext cx="6402467" cy="4826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301070"/>
            <a:ext cx="6382361" cy="171873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A9461-1869-4932-8E7F-8647F4EA3661}" type="datetimeFigureOut">
              <a:rPr lang="en-US" smtClean="0"/>
              <a:pPr/>
              <a:t>9/14/2016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F9676-EA6F-4BA7-B0E6-F0DD42B3E5A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094193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429000"/>
            <a:ext cx="6382361" cy="1697400"/>
          </a:xfrm>
        </p:spPr>
        <p:txBody>
          <a:bodyPr anchor="b">
            <a:normAutofit/>
          </a:bodyPr>
          <a:lstStyle>
            <a:lvl1pPr algn="l">
              <a:defRPr sz="2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132980"/>
            <a:ext cx="6383552" cy="886819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A9461-1869-4932-8E7F-8647F4EA3661}" type="datetimeFigureOut">
              <a:rPr lang="en-US" smtClean="0"/>
              <a:pPr/>
              <a:t>9/14/2016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F9676-EA6F-4BA7-B0E6-F0DD42B3E5A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70553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4" y="533400"/>
            <a:ext cx="6859786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886200"/>
            <a:ext cx="638236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953000"/>
            <a:ext cx="63823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A9461-1869-4932-8E7F-8647F4EA3661}" type="datetimeFigureOut">
              <a:rPr lang="en-US" smtClean="0"/>
              <a:pPr/>
              <a:t>9/14/2016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F9676-EA6F-4BA7-B0E6-F0DD42B3E5A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1384967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7525658" cy="28956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2800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928534"/>
            <a:ext cx="6382361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766735"/>
            <a:ext cx="6382360" cy="1253065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A9461-1869-4932-8E7F-8647F4EA3661}" type="datetimeFigureOut">
              <a:rPr lang="en-US" smtClean="0"/>
              <a:pPr/>
              <a:t>9/14/2016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F9676-EA6F-4BA7-B0E6-F0DD42B3E5A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858522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1"/>
            <a:ext cx="6554867" cy="376767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A9461-1869-4932-8E7F-8647F4EA3661}" type="datetimeFigureOut">
              <a:rPr lang="en-US" smtClean="0"/>
              <a:pPr/>
              <a:t>9/14/2016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F9676-EA6F-4BA7-B0E6-F0DD42B3E5A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933354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66406" y="533400"/>
            <a:ext cx="2044194" cy="4419600"/>
          </a:xfrm>
        </p:spPr>
        <p:txBody>
          <a:bodyPr vert="eaVert"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0"/>
            <a:ext cx="5850012" cy="54864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A9461-1869-4932-8E7F-8647F4EA3661}" type="datetimeFigureOut">
              <a:rPr lang="en-US" smtClean="0"/>
              <a:pPr/>
              <a:t>9/14/2016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F9676-EA6F-4BA7-B0E6-F0DD42B3E5A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17712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33400"/>
            <a:ext cx="6554867" cy="3767670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A9461-1869-4932-8E7F-8647F4EA3661}" type="datetimeFigureOut">
              <a:rPr lang="en-US" smtClean="0"/>
              <a:pPr/>
              <a:t>9/14/2016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F9676-EA6F-4BA7-B0E6-F0DD42B3E5A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40582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981199"/>
            <a:ext cx="6402468" cy="2319867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487333"/>
            <a:ext cx="6402467" cy="15324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A9461-1869-4932-8E7F-8647F4EA3661}" type="datetimeFigureOut">
              <a:rPr lang="en-US" smtClean="0"/>
              <a:pPr/>
              <a:t>9/14/2016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F9676-EA6F-4BA7-B0E6-F0DD42B3E5A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15305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3"/>
          </p:nvPr>
        </p:nvSpPr>
        <p:spPr>
          <a:xfrm>
            <a:off x="533400" y="533400"/>
            <a:ext cx="3949967" cy="3767667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533400"/>
            <a:ext cx="3948238" cy="37592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A9461-1869-4932-8E7F-8647F4EA3661}" type="datetimeFigureOut">
              <a:rPr lang="en-US" smtClean="0"/>
              <a:pPr/>
              <a:t>9/14/2016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F9676-EA6F-4BA7-B0E6-F0DD42B3E5A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3261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1" y="533400"/>
            <a:ext cx="3716866" cy="609600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399" y="1143000"/>
            <a:ext cx="3945467" cy="3158067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5016" y="566738"/>
            <a:ext cx="376405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1143000"/>
            <a:ext cx="3956705" cy="3149600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A9461-1869-4932-8E7F-8647F4EA3661}" type="datetimeFigureOut">
              <a:rPr lang="en-US" smtClean="0"/>
              <a:pPr/>
              <a:t>9/14/2016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F9676-EA6F-4BA7-B0E6-F0DD42B3E5A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62434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A9461-1869-4932-8E7F-8647F4EA3661}" type="datetimeFigureOut">
              <a:rPr lang="en-US" smtClean="0"/>
              <a:pPr/>
              <a:t>9/14/2016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F9676-EA6F-4BA7-B0E6-F0DD42B3E5A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92136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A9461-1869-4932-8E7F-8647F4EA3661}" type="datetimeFigureOut">
              <a:rPr lang="en-US" smtClean="0"/>
              <a:pPr/>
              <a:t>9/14/2016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F9676-EA6F-4BA7-B0E6-F0DD42B3E5A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76074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8667" y="533400"/>
            <a:ext cx="3200400" cy="1524000"/>
          </a:xfrm>
        </p:spPr>
        <p:txBody>
          <a:bodyPr anchor="b">
            <a:normAutofit/>
          </a:bodyPr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399" y="533400"/>
            <a:ext cx="4438755" cy="54864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18667" y="2209802"/>
            <a:ext cx="32004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A9461-1869-4932-8E7F-8647F4EA3661}" type="datetimeFigureOut">
              <a:rPr lang="en-US" smtClean="0"/>
              <a:pPr/>
              <a:t>9/14/2016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F9676-EA6F-4BA7-B0E6-F0DD42B3E5A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9593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5800" y="1447800"/>
            <a:ext cx="3563258" cy="11430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762000" y="914400"/>
            <a:ext cx="3280974" cy="48006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96027" y="2743200"/>
            <a:ext cx="3564223" cy="2082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A9461-1869-4932-8E7F-8647F4EA3661}" type="datetimeFigureOut">
              <a:rPr lang="en-US" smtClean="0"/>
              <a:pPr/>
              <a:t>9/14/2016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33400" y="6172200"/>
            <a:ext cx="581172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F9676-EA6F-4BA7-B0E6-F0DD42B3E5A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34994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6670675" y="3894667"/>
            <a:ext cx="2470456" cy="2658533"/>
            <a:chOff x="6687077" y="3259666"/>
            <a:chExt cx="2981857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8756120" y="3259666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6687077" y="3486677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7772400" y="3581400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7923214" y="3433394"/>
              <a:ext cx="1739738" cy="17397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8398935" y="3985317"/>
              <a:ext cx="1264017" cy="126401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33401"/>
            <a:ext cx="6554867" cy="37676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30245" y="6172203"/>
            <a:ext cx="1200463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F8FA9461-1869-4932-8E7F-8647F4EA3661}" type="datetimeFigureOut">
              <a:rPr lang="en-US" smtClean="0"/>
              <a:pPr/>
              <a:t>9/14/2016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6172200"/>
            <a:ext cx="5811724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74426" y="5578478"/>
            <a:ext cx="856907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28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272F9676-EA6F-4BA7-B0E6-F0DD42B3E5A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744505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Coping with Stress and Loss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Chapter 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3165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Coping With Loss </a:t>
            </a:r>
            <a:br>
              <a:rPr lang="en-US" dirty="0" smtClean="0">
                <a:solidFill>
                  <a:srgbClr val="FFFF00"/>
                </a:solidFill>
              </a:rPr>
            </a:br>
            <a:r>
              <a:rPr lang="en-US" dirty="0" smtClean="0">
                <a:solidFill>
                  <a:srgbClr val="FFFF00"/>
                </a:solidFill>
              </a:rPr>
              <a:t>and Grief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400" y="228601"/>
            <a:ext cx="7696200" cy="4114800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tx1"/>
                </a:solidFill>
              </a:rPr>
              <a:t>What are some things that can cause us to feel loss or grief??</a:t>
            </a:r>
          </a:p>
          <a:p>
            <a:pPr>
              <a:buNone/>
            </a:pPr>
            <a:endParaRPr lang="en-US" sz="2400" dirty="0" smtClean="0"/>
          </a:p>
          <a:p>
            <a:r>
              <a:rPr lang="en-US" sz="2400" dirty="0" smtClean="0"/>
              <a:t> </a:t>
            </a:r>
            <a:r>
              <a:rPr lang="en-US" sz="2400" dirty="0" smtClean="0">
                <a:solidFill>
                  <a:srgbClr val="FFFF00"/>
                </a:solidFill>
              </a:rPr>
              <a:t>Acknowledge your loss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chemeClr val="tx1"/>
                </a:solidFill>
              </a:rPr>
              <a:t>grieving is a common and natural reaction to any loss that brings on strong emotions.</a:t>
            </a:r>
            <a:endParaRPr lang="en-US" sz="2400" dirty="0">
              <a:solidFill>
                <a:schemeClr val="tx1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5998" y="3505200"/>
            <a:ext cx="2714625" cy="285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477222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77240" y="5029200"/>
            <a:ext cx="7543800" cy="1600200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Steps in the Grieving Process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381000"/>
            <a:ext cx="5943600" cy="4800600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 smtClean="0">
                <a:solidFill>
                  <a:srgbClr val="FFFF00"/>
                </a:solidFill>
              </a:rPr>
              <a:t>Denial or Numbness</a:t>
            </a:r>
            <a:r>
              <a:rPr lang="en-US" sz="2800" dirty="0" smtClean="0"/>
              <a:t>-</a:t>
            </a:r>
            <a:r>
              <a:rPr lang="en-US" sz="2800" dirty="0" smtClean="0">
                <a:solidFill>
                  <a:schemeClr val="tx1"/>
                </a:solidFill>
              </a:rPr>
              <a:t>difficulty accepting</a:t>
            </a:r>
          </a:p>
          <a:p>
            <a:r>
              <a:rPr lang="en-US" sz="2800" dirty="0" smtClean="0">
                <a:solidFill>
                  <a:srgbClr val="FFFF00"/>
                </a:solidFill>
              </a:rPr>
              <a:t>Emotional Release</a:t>
            </a:r>
            <a:r>
              <a:rPr lang="en-US" sz="2800" dirty="0" smtClean="0"/>
              <a:t>-</a:t>
            </a:r>
            <a:r>
              <a:rPr lang="en-US" sz="2800" dirty="0" smtClean="0">
                <a:solidFill>
                  <a:schemeClr val="tx1"/>
                </a:solidFill>
              </a:rPr>
              <a:t>crying</a:t>
            </a:r>
          </a:p>
          <a:p>
            <a:r>
              <a:rPr lang="en-US" sz="2800" dirty="0" smtClean="0">
                <a:solidFill>
                  <a:srgbClr val="FFFF00"/>
                </a:solidFill>
              </a:rPr>
              <a:t>Anger</a:t>
            </a:r>
          </a:p>
          <a:p>
            <a:r>
              <a:rPr lang="en-US" sz="2800" dirty="0" smtClean="0">
                <a:solidFill>
                  <a:srgbClr val="FFFF00"/>
                </a:solidFill>
              </a:rPr>
              <a:t>Bargaining</a:t>
            </a:r>
            <a:r>
              <a:rPr lang="en-US" sz="2800" dirty="0" smtClean="0"/>
              <a:t>-</a:t>
            </a:r>
            <a:r>
              <a:rPr lang="en-US" sz="2800" dirty="0" smtClean="0">
                <a:solidFill>
                  <a:schemeClr val="tx1"/>
                </a:solidFill>
              </a:rPr>
              <a:t>promise to change</a:t>
            </a:r>
          </a:p>
          <a:p>
            <a:r>
              <a:rPr lang="en-US" sz="2800" dirty="0" smtClean="0">
                <a:solidFill>
                  <a:srgbClr val="FFFF00"/>
                </a:solidFill>
              </a:rPr>
              <a:t>Depression</a:t>
            </a:r>
          </a:p>
          <a:p>
            <a:r>
              <a:rPr lang="en-US" sz="2800" dirty="0" smtClean="0">
                <a:solidFill>
                  <a:srgbClr val="FFFF00"/>
                </a:solidFill>
              </a:rPr>
              <a:t>Remorse</a:t>
            </a:r>
            <a:r>
              <a:rPr lang="en-US" sz="2800" dirty="0" smtClean="0"/>
              <a:t>-</a:t>
            </a:r>
            <a:r>
              <a:rPr lang="en-US" sz="2800" dirty="0" smtClean="0">
                <a:solidFill>
                  <a:schemeClr val="tx1"/>
                </a:solidFill>
              </a:rPr>
              <a:t>how could it have been prevented</a:t>
            </a:r>
          </a:p>
          <a:p>
            <a:r>
              <a:rPr lang="en-US" sz="2800" dirty="0" smtClean="0">
                <a:solidFill>
                  <a:srgbClr val="FFFF00"/>
                </a:solidFill>
              </a:rPr>
              <a:t>Acceptance</a:t>
            </a:r>
            <a:r>
              <a:rPr lang="en-US" sz="2800" dirty="0" smtClean="0"/>
              <a:t>-</a:t>
            </a:r>
            <a:r>
              <a:rPr lang="en-US" sz="2800" dirty="0" smtClean="0">
                <a:solidFill>
                  <a:schemeClr val="tx1"/>
                </a:solidFill>
              </a:rPr>
              <a:t>closure</a:t>
            </a:r>
          </a:p>
          <a:p>
            <a:r>
              <a:rPr lang="en-US" sz="2800" dirty="0" smtClean="0">
                <a:solidFill>
                  <a:srgbClr val="FFFF00"/>
                </a:solidFill>
              </a:rPr>
              <a:t>Hope</a:t>
            </a:r>
            <a:r>
              <a:rPr lang="en-US" sz="2800" dirty="0" smtClean="0"/>
              <a:t>-</a:t>
            </a:r>
            <a:r>
              <a:rPr lang="en-US" sz="2800" dirty="0" smtClean="0">
                <a:solidFill>
                  <a:schemeClr val="tx1"/>
                </a:solidFill>
              </a:rPr>
              <a:t>look to the future</a:t>
            </a:r>
            <a:endParaRPr lang="en-US" sz="2800" dirty="0">
              <a:solidFill>
                <a:schemeClr val="tx1"/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228600"/>
            <a:ext cx="2333625" cy="285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500913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0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5" dur="2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77240" y="5486400"/>
            <a:ext cx="7543800" cy="838200"/>
          </a:xfrm>
        </p:spPr>
        <p:txBody>
          <a:bodyPr>
            <a:normAutofit fontScale="90000"/>
          </a:bodyPr>
          <a:lstStyle/>
          <a:p>
            <a:r>
              <a:rPr lang="en-US" sz="6600" dirty="0" smtClean="0">
                <a:solidFill>
                  <a:srgbClr val="FFFF00"/>
                </a:solidFill>
              </a:rPr>
              <a:t>Coping</a:t>
            </a:r>
            <a:endParaRPr lang="en-US" sz="6600" dirty="0">
              <a:solidFill>
                <a:srgbClr val="FFFF00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1"/>
            <a:ext cx="7772400" cy="5105399"/>
          </a:xfrm>
        </p:spPr>
        <p:txBody>
          <a:bodyPr>
            <a:normAutofit fontScale="92500" lnSpcReduction="10000"/>
          </a:bodyPr>
          <a:lstStyle/>
          <a:p>
            <a:pPr marL="18288" indent="0">
              <a:buNone/>
            </a:pPr>
            <a:endParaRPr lang="en-US" dirty="0" smtClean="0"/>
          </a:p>
          <a:p>
            <a:r>
              <a:rPr lang="en-US" sz="3500" dirty="0" smtClean="0">
                <a:solidFill>
                  <a:srgbClr val="FFFF00"/>
                </a:solidFill>
              </a:rPr>
              <a:t>Traumatic Events</a:t>
            </a:r>
            <a:r>
              <a:rPr lang="en-US" dirty="0" smtClean="0"/>
              <a:t>:  </a:t>
            </a:r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sz="2600" dirty="0" smtClean="0">
                <a:solidFill>
                  <a:schemeClr val="tx1"/>
                </a:solidFill>
              </a:rPr>
              <a:t>Seek support</a:t>
            </a:r>
          </a:p>
          <a:p>
            <a:pPr marL="18288" indent="0">
              <a:buNone/>
            </a:pPr>
            <a:r>
              <a:rPr lang="en-US" sz="2600" dirty="0">
                <a:solidFill>
                  <a:schemeClr val="tx1"/>
                </a:solidFill>
              </a:rPr>
              <a:t>	</a:t>
            </a:r>
            <a:r>
              <a:rPr lang="en-US" sz="2600" dirty="0" smtClean="0">
                <a:solidFill>
                  <a:schemeClr val="tx1"/>
                </a:solidFill>
              </a:rPr>
              <a:t>     	Try to resume your normal activities</a:t>
            </a:r>
          </a:p>
          <a:p>
            <a:pPr marL="18288" indent="0">
              <a:buNone/>
            </a:pPr>
            <a:endParaRPr lang="en-US" sz="2300" dirty="0" smtClean="0"/>
          </a:p>
          <a:p>
            <a:r>
              <a:rPr lang="en-US" sz="3500" dirty="0" smtClean="0">
                <a:solidFill>
                  <a:srgbClr val="FFFF00"/>
                </a:solidFill>
              </a:rPr>
              <a:t>Disruptive Life Changes</a:t>
            </a:r>
            <a:r>
              <a:rPr lang="en-US" sz="3500" dirty="0" smtClean="0"/>
              <a:t>:  </a:t>
            </a:r>
          </a:p>
          <a:p>
            <a:pPr marL="0" indent="0">
              <a:buNone/>
            </a:pPr>
            <a:r>
              <a:rPr lang="en-US" sz="3500" dirty="0"/>
              <a:t>	</a:t>
            </a:r>
            <a:r>
              <a:rPr lang="en-US" sz="3500" dirty="0" smtClean="0"/>
              <a:t>	</a:t>
            </a:r>
            <a:r>
              <a:rPr lang="en-US" sz="2600" dirty="0" smtClean="0">
                <a:solidFill>
                  <a:schemeClr val="tx1"/>
                </a:solidFill>
              </a:rPr>
              <a:t>Seek information</a:t>
            </a:r>
          </a:p>
          <a:p>
            <a:pPr marL="18288" indent="0">
              <a:buNone/>
            </a:pPr>
            <a:r>
              <a:rPr lang="en-US" sz="2600" dirty="0">
                <a:solidFill>
                  <a:schemeClr val="tx1"/>
                </a:solidFill>
              </a:rPr>
              <a:t>	</a:t>
            </a:r>
            <a:r>
              <a:rPr lang="en-US" sz="2600" dirty="0" smtClean="0">
                <a:solidFill>
                  <a:schemeClr val="tx1"/>
                </a:solidFill>
              </a:rPr>
              <a:t>       Accept and express your feelings</a:t>
            </a:r>
          </a:p>
          <a:p>
            <a:pPr marL="18288" indent="0">
              <a:buNone/>
            </a:pPr>
            <a:r>
              <a:rPr lang="en-US" sz="2600" dirty="0">
                <a:solidFill>
                  <a:schemeClr val="tx1"/>
                </a:solidFill>
              </a:rPr>
              <a:t>	 </a:t>
            </a:r>
            <a:r>
              <a:rPr lang="en-US" sz="2600" dirty="0" smtClean="0">
                <a:solidFill>
                  <a:schemeClr val="tx1"/>
                </a:solidFill>
              </a:rPr>
              <a:t>      Try to keep the problem in perspective	  	       	       Take care of yourself</a:t>
            </a:r>
            <a:endParaRPr lang="en-US" sz="2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97459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1524000"/>
            <a:ext cx="853440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3200" dirty="0" smtClean="0">
                <a:solidFill>
                  <a:srgbClr val="FFFF00"/>
                </a:solidFill>
              </a:rPr>
              <a:t>Divorce</a:t>
            </a:r>
            <a:r>
              <a:rPr lang="en-US" sz="2800" dirty="0" smtClean="0"/>
              <a:t>:  </a:t>
            </a:r>
          </a:p>
          <a:p>
            <a:r>
              <a:rPr lang="en-US" sz="2800" dirty="0"/>
              <a:t>	</a:t>
            </a:r>
            <a:r>
              <a:rPr lang="en-US" sz="2800" dirty="0" smtClean="0"/>
              <a:t>	Express your emotions</a:t>
            </a:r>
          </a:p>
          <a:p>
            <a:r>
              <a:rPr lang="en-US" sz="2800" dirty="0"/>
              <a:t>	 </a:t>
            </a:r>
            <a:r>
              <a:rPr lang="en-US" sz="2800" dirty="0" smtClean="0"/>
              <a:t>      	Keep things peaceful</a:t>
            </a:r>
          </a:p>
          <a:p>
            <a:r>
              <a:rPr lang="en-US" sz="2800" dirty="0"/>
              <a:t>	</a:t>
            </a:r>
            <a:r>
              <a:rPr lang="en-US" sz="2800" dirty="0" smtClean="0"/>
              <a:t>      	Ask your parents to be fair</a:t>
            </a:r>
          </a:p>
          <a:p>
            <a:r>
              <a:rPr lang="en-US" sz="2800" dirty="0"/>
              <a:t>	</a:t>
            </a:r>
            <a:r>
              <a:rPr lang="en-US" sz="2800" dirty="0" smtClean="0"/>
              <a:t>     </a:t>
            </a:r>
            <a:r>
              <a:rPr lang="en-US" sz="2800" dirty="0"/>
              <a:t> </a:t>
            </a:r>
            <a:r>
              <a:rPr lang="en-US" sz="2800" dirty="0" smtClean="0"/>
              <a:t>   Ask them to answer questions you     		         might have about the divorce</a:t>
            </a:r>
          </a:p>
          <a:p>
            <a:r>
              <a:rPr lang="en-US" sz="2800" dirty="0"/>
              <a:t> </a:t>
            </a:r>
            <a:r>
              <a:rPr lang="en-US" sz="2800" dirty="0" smtClean="0"/>
              <a:t>                 Remember its not your fault, and 			there is no right way to divide your 			time between them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937339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343400" y="5715000"/>
            <a:ext cx="4724400" cy="990600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Coping Strategies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Healthy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533399" y="1143000"/>
            <a:ext cx="3945467" cy="51816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Learn coping skills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Live a healthy lifestyle, </a:t>
            </a:r>
            <a:r>
              <a:rPr lang="en-US" dirty="0" err="1" smtClean="0">
                <a:solidFill>
                  <a:schemeClr val="tx1"/>
                </a:solidFill>
              </a:rPr>
              <a:t>ie</a:t>
            </a:r>
            <a:r>
              <a:rPr lang="en-US" dirty="0" smtClean="0">
                <a:solidFill>
                  <a:schemeClr val="tx1"/>
                </a:solidFill>
              </a:rPr>
              <a:t> diet, exercise, sleep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Determining what can be changed about your situation and how you can do it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Learn how to accept what cannot be changed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Be patient with yourself and have realistic expectations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Accept that fear, anger and anxiety are normal emotions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Accept that experiencing even very painful emotions is part of being wonderfully human.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Find healthy ways to let your feelings out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Seek support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Seek a counselor if you feel you need extra help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Unhealthy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662362" y="1143000"/>
            <a:ext cx="3956705" cy="44958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Pretend the problem isn’t there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Avoid the problem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Deny your feelings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Keep your emotions bottled up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Blame yourself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Think that nobody else will understand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Take anger out on others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Isolate yourself from family/friends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Use drugs, alcohol or sex to numb yourself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Think that something is wrong with you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2595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Coping With Disruptive Life Changes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FFFF00"/>
                </a:solidFill>
              </a:rPr>
              <a:t>Video</a:t>
            </a:r>
            <a:endParaRPr lang="en-US" sz="32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953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Vocab for lessons 1-3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133600" y="304801"/>
            <a:ext cx="6096000" cy="4648200"/>
          </a:xfrm>
        </p:spPr>
        <p:txBody>
          <a:bodyPr>
            <a:normAutofit/>
          </a:bodyPr>
          <a:lstStyle/>
          <a:p>
            <a:pPr marL="18288" indent="0">
              <a:buNone/>
            </a:pPr>
            <a:r>
              <a:rPr lang="en-US" sz="2400" dirty="0" smtClean="0">
                <a:solidFill>
                  <a:schemeClr val="tx1"/>
                </a:solidFill>
              </a:rPr>
              <a:t>Perception</a:t>
            </a:r>
          </a:p>
          <a:p>
            <a:pPr marL="18288" indent="0">
              <a:buNone/>
            </a:pPr>
            <a:r>
              <a:rPr lang="en-US" sz="2400" dirty="0" smtClean="0">
                <a:solidFill>
                  <a:schemeClr val="tx1"/>
                </a:solidFill>
              </a:rPr>
              <a:t>Stressor</a:t>
            </a:r>
          </a:p>
          <a:p>
            <a:pPr marL="18288" indent="0">
              <a:buNone/>
            </a:pPr>
            <a:r>
              <a:rPr lang="en-US" sz="2400" dirty="0" smtClean="0">
                <a:solidFill>
                  <a:schemeClr val="tx1"/>
                </a:solidFill>
              </a:rPr>
              <a:t>Psychosomatic response</a:t>
            </a:r>
          </a:p>
          <a:p>
            <a:pPr marL="18288" indent="0">
              <a:buNone/>
            </a:pPr>
            <a:r>
              <a:rPr lang="en-US" sz="2400" dirty="0" smtClean="0">
                <a:solidFill>
                  <a:schemeClr val="tx1"/>
                </a:solidFill>
              </a:rPr>
              <a:t>Chronic stress</a:t>
            </a:r>
          </a:p>
          <a:p>
            <a:pPr marL="18288" indent="0">
              <a:buNone/>
            </a:pPr>
            <a:r>
              <a:rPr lang="en-US" sz="2400" dirty="0" smtClean="0">
                <a:solidFill>
                  <a:schemeClr val="tx1"/>
                </a:solidFill>
              </a:rPr>
              <a:t>Relaxation response</a:t>
            </a:r>
          </a:p>
          <a:p>
            <a:pPr marL="18288" indent="0">
              <a:buNone/>
            </a:pPr>
            <a:r>
              <a:rPr lang="en-US" sz="2400" dirty="0" smtClean="0">
                <a:solidFill>
                  <a:schemeClr val="tx1"/>
                </a:solidFill>
              </a:rPr>
              <a:t>Closure</a:t>
            </a:r>
          </a:p>
          <a:p>
            <a:pPr marL="18288" indent="0">
              <a:buNone/>
            </a:pPr>
            <a:r>
              <a:rPr lang="en-US" sz="2400" dirty="0" smtClean="0">
                <a:solidFill>
                  <a:schemeClr val="tx1"/>
                </a:solidFill>
              </a:rPr>
              <a:t>Coping</a:t>
            </a:r>
          </a:p>
          <a:p>
            <a:pPr marL="18288" indent="0">
              <a:buNone/>
            </a:pPr>
            <a:r>
              <a:rPr lang="en-US" sz="2400" dirty="0" smtClean="0">
                <a:solidFill>
                  <a:schemeClr val="tx1"/>
                </a:solidFill>
              </a:rPr>
              <a:t>Mourning</a:t>
            </a:r>
          </a:p>
          <a:p>
            <a:pPr marL="18288" indent="0">
              <a:buNone/>
            </a:pPr>
            <a:r>
              <a:rPr lang="en-US" sz="2400" dirty="0" smtClean="0">
                <a:solidFill>
                  <a:schemeClr val="tx1"/>
                </a:solidFill>
              </a:rPr>
              <a:t>Traumatic event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13113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What is Stress?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“</a:t>
            </a:r>
            <a:r>
              <a:rPr lang="en-US" sz="3200" dirty="0" smtClean="0">
                <a:solidFill>
                  <a:schemeClr val="tx1"/>
                </a:solidFill>
              </a:rPr>
              <a:t>You are stressing me out”</a:t>
            </a:r>
          </a:p>
          <a:p>
            <a:pPr>
              <a:buNone/>
            </a:pPr>
            <a:endParaRPr lang="en-US" sz="3200" dirty="0">
              <a:solidFill>
                <a:schemeClr val="tx1"/>
              </a:solidFill>
            </a:endParaRPr>
          </a:p>
          <a:p>
            <a:r>
              <a:rPr lang="en-US" sz="3200" dirty="0" smtClean="0">
                <a:solidFill>
                  <a:schemeClr val="tx1"/>
                </a:solidFill>
              </a:rPr>
              <a:t>Stress is how we </a:t>
            </a:r>
            <a:r>
              <a:rPr lang="en-US" sz="3200" b="1" u="sng" dirty="0" smtClean="0">
                <a:solidFill>
                  <a:srgbClr val="FFFF00"/>
                </a:solidFill>
              </a:rPr>
              <a:t>Perceive</a:t>
            </a:r>
            <a:r>
              <a:rPr lang="en-US" sz="3200" dirty="0" smtClean="0">
                <a:solidFill>
                  <a:schemeClr val="tx1"/>
                </a:solidFill>
              </a:rPr>
              <a:t> something and then how we react so we do have control!</a:t>
            </a:r>
          </a:p>
          <a:p>
            <a:pPr>
              <a:buNone/>
            </a:pPr>
            <a:endParaRPr lang="en-US" sz="3200" dirty="0" smtClean="0">
              <a:solidFill>
                <a:schemeClr val="tx1"/>
              </a:solidFill>
            </a:endParaRPr>
          </a:p>
          <a:p>
            <a:r>
              <a:rPr lang="en-US" sz="3200" dirty="0" smtClean="0">
                <a:solidFill>
                  <a:schemeClr val="tx1"/>
                </a:solidFill>
              </a:rPr>
              <a:t>What causes stress for some may not cause any stress for others</a:t>
            </a:r>
            <a:endParaRPr lang="en-US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10458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3400" y="5867400"/>
            <a:ext cx="6554867" cy="914400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Your Body’s Response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304800"/>
            <a:ext cx="8534400" cy="5562600"/>
          </a:xfrm>
        </p:spPr>
        <p:txBody>
          <a:bodyPr>
            <a:no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Both your </a:t>
            </a:r>
            <a:r>
              <a:rPr lang="en-US" dirty="0" smtClean="0">
                <a:solidFill>
                  <a:srgbClr val="FFFF00"/>
                </a:solidFill>
              </a:rPr>
              <a:t>body and your mind </a:t>
            </a:r>
            <a:r>
              <a:rPr lang="en-US" dirty="0" smtClean="0">
                <a:solidFill>
                  <a:schemeClr val="tx1"/>
                </a:solidFill>
              </a:rPr>
              <a:t>will respond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>
                <a:solidFill>
                  <a:schemeClr val="tx1"/>
                </a:solidFill>
              </a:rPr>
              <a:t>There are three parts to the physical response:</a:t>
            </a:r>
          </a:p>
          <a:p>
            <a:pPr marL="18288" indent="0">
              <a:buNone/>
            </a:pPr>
            <a:r>
              <a:rPr lang="en-US" dirty="0"/>
              <a:t>	</a:t>
            </a:r>
            <a:r>
              <a:rPr lang="en-US" dirty="0" smtClean="0">
                <a:solidFill>
                  <a:srgbClr val="FFFF00"/>
                </a:solidFill>
              </a:rPr>
              <a:t>Alarm</a:t>
            </a:r>
            <a:r>
              <a:rPr lang="en-US" dirty="0" smtClean="0"/>
              <a:t>-  </a:t>
            </a:r>
            <a:r>
              <a:rPr lang="en-US" dirty="0" smtClean="0">
                <a:solidFill>
                  <a:schemeClr val="tx1"/>
                </a:solidFill>
              </a:rPr>
              <a:t>mind and body are in high alert  known as the </a:t>
            </a:r>
            <a:r>
              <a:rPr lang="en-US" dirty="0" smtClean="0">
                <a:solidFill>
                  <a:srgbClr val="002060"/>
                </a:solidFill>
              </a:rPr>
              <a:t>“FIGHT or 			       FLIGHT”</a:t>
            </a:r>
            <a:r>
              <a:rPr lang="en-US" dirty="0" smtClean="0">
                <a:solidFill>
                  <a:schemeClr val="tx1"/>
                </a:solidFill>
              </a:rPr>
              <a:t> response</a:t>
            </a:r>
          </a:p>
          <a:p>
            <a:pPr marL="18288" indent="0">
              <a:buNone/>
            </a:pPr>
            <a:endParaRPr lang="en-US" dirty="0" smtClean="0"/>
          </a:p>
          <a:p>
            <a:pPr marL="18288" indent="0">
              <a:buNone/>
            </a:pPr>
            <a:r>
              <a:rPr lang="en-US" dirty="0"/>
              <a:t>	</a:t>
            </a:r>
            <a:r>
              <a:rPr lang="en-US" dirty="0" smtClean="0">
                <a:solidFill>
                  <a:srgbClr val="FFFF00"/>
                </a:solidFill>
              </a:rPr>
              <a:t>Resistance-  </a:t>
            </a:r>
            <a:r>
              <a:rPr lang="en-US" dirty="0" smtClean="0">
                <a:solidFill>
                  <a:schemeClr val="tx1"/>
                </a:solidFill>
              </a:rPr>
              <a:t>if the stressor continues your body adapts</a:t>
            </a:r>
          </a:p>
          <a:p>
            <a:pPr marL="18288" indent="0">
              <a:buNone/>
            </a:pPr>
            <a:endParaRPr lang="en-US" dirty="0" smtClean="0"/>
          </a:p>
          <a:p>
            <a:pPr marL="18288" indent="0">
              <a:buNone/>
            </a:pPr>
            <a:r>
              <a:rPr lang="en-US" dirty="0"/>
              <a:t>	</a:t>
            </a:r>
            <a:r>
              <a:rPr lang="en-US" dirty="0" smtClean="0">
                <a:solidFill>
                  <a:srgbClr val="FFFF00"/>
                </a:solidFill>
              </a:rPr>
              <a:t>Fatigue-  </a:t>
            </a:r>
            <a:r>
              <a:rPr lang="en-US" dirty="0" smtClean="0">
                <a:solidFill>
                  <a:schemeClr val="tx1"/>
                </a:solidFill>
              </a:rPr>
              <a:t>if stress is prolonged your body begins to tire and 					   cannot  manage at this point both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FF00"/>
                </a:solidFill>
              </a:rPr>
              <a:t>physical and 					   mental issues </a:t>
            </a:r>
            <a:r>
              <a:rPr lang="en-US" dirty="0" smtClean="0">
                <a:solidFill>
                  <a:schemeClr val="tx1"/>
                </a:solidFill>
              </a:rPr>
              <a:t>can take place in your body</a:t>
            </a:r>
          </a:p>
          <a:p>
            <a:pPr marL="18288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673203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4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486400"/>
            <a:ext cx="6554867" cy="1143000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Normal  vs   unhealthy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52400"/>
            <a:ext cx="7924800" cy="5562600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Normal Stress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>
                <a:solidFill>
                  <a:schemeClr val="tx1"/>
                </a:solidFill>
              </a:rPr>
              <a:t>It’s a good thing it can help to motivate or </a:t>
            </a:r>
            <a:r>
              <a:rPr lang="en-US" dirty="0" smtClean="0">
                <a:solidFill>
                  <a:schemeClr val="tx1"/>
                </a:solidFill>
              </a:rPr>
              <a:t>energize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	</a:t>
            </a:r>
            <a:r>
              <a:rPr lang="en-US" dirty="0" smtClean="0">
                <a:solidFill>
                  <a:schemeClr val="tx1"/>
                </a:solidFill>
              </a:rPr>
              <a:t>Comes and goes.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	</a:t>
            </a:r>
            <a:r>
              <a:rPr lang="en-US" dirty="0" smtClean="0">
                <a:solidFill>
                  <a:schemeClr val="tx1"/>
                </a:solidFill>
              </a:rPr>
              <a:t>Shouldn’t affect your sleep, eating habits or social 	behavior for long periods.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	</a:t>
            </a:r>
            <a:r>
              <a:rPr lang="en-US" dirty="0" smtClean="0">
                <a:solidFill>
                  <a:schemeClr val="tx1"/>
                </a:solidFill>
              </a:rPr>
              <a:t>Will not cause feelings of wanting to hurt yourself or escape 	problems.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Unhealthy Stress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sz="2200" dirty="0" smtClean="0">
                <a:solidFill>
                  <a:schemeClr val="tx1"/>
                </a:solidFill>
              </a:rPr>
              <a:t>So overwhelming you can’t take action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</a:rPr>
              <a:t>	</a:t>
            </a:r>
            <a:r>
              <a:rPr lang="en-US" sz="2200" dirty="0" smtClean="0">
                <a:solidFill>
                  <a:schemeClr val="tx1"/>
                </a:solidFill>
              </a:rPr>
              <a:t>Makes you feel hopeless, worthless, and incapable of 	doing 	anything.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</a:rPr>
              <a:t>	</a:t>
            </a:r>
            <a:r>
              <a:rPr lang="en-US" sz="2200" dirty="0" smtClean="0">
                <a:solidFill>
                  <a:schemeClr val="tx1"/>
                </a:solidFill>
              </a:rPr>
              <a:t>Affects sleeping, eating and social life for many days.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</a:rPr>
              <a:t>	</a:t>
            </a:r>
            <a:r>
              <a:rPr lang="en-US" sz="2200" dirty="0" smtClean="0">
                <a:solidFill>
                  <a:schemeClr val="tx1"/>
                </a:solidFill>
              </a:rPr>
              <a:t>May cause feelings of depression, low-self esteem, 	and self-harm</a:t>
            </a:r>
            <a:endParaRPr lang="en-US" sz="2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10931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77240" y="5486400"/>
            <a:ext cx="7543800" cy="1143000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Sources of Stress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0" y="685801"/>
            <a:ext cx="7696200" cy="4876799"/>
          </a:xfrm>
        </p:spPr>
        <p:txBody>
          <a:bodyPr>
            <a:noAutofit/>
          </a:bodyPr>
          <a:lstStyle/>
          <a:p>
            <a:r>
              <a:rPr lang="en-US" sz="2800" dirty="0" smtClean="0">
                <a:solidFill>
                  <a:srgbClr val="FFFF00"/>
                </a:solidFill>
              </a:rPr>
              <a:t>Life Situations-</a:t>
            </a:r>
            <a:r>
              <a:rPr lang="en-US" sz="2800" dirty="0" smtClean="0">
                <a:solidFill>
                  <a:schemeClr val="tx1"/>
                </a:solidFill>
              </a:rPr>
              <a:t>school, friends, peer pressure, family, moving, breaking up</a:t>
            </a:r>
          </a:p>
          <a:p>
            <a:r>
              <a:rPr lang="en-US" sz="2800" dirty="0" smtClean="0">
                <a:solidFill>
                  <a:srgbClr val="FFFF00"/>
                </a:solidFill>
              </a:rPr>
              <a:t>Environment-</a:t>
            </a:r>
            <a:r>
              <a:rPr lang="en-US" sz="2800" dirty="0" smtClean="0">
                <a:solidFill>
                  <a:schemeClr val="tx1"/>
                </a:solidFill>
              </a:rPr>
              <a:t>neighborhood, media, weather, war</a:t>
            </a:r>
          </a:p>
          <a:p>
            <a:r>
              <a:rPr lang="en-US" sz="2800" dirty="0" smtClean="0">
                <a:solidFill>
                  <a:srgbClr val="FFFF00"/>
                </a:solidFill>
              </a:rPr>
              <a:t>Biological</a:t>
            </a:r>
            <a:r>
              <a:rPr lang="en-US" sz="2800" dirty="0" smtClean="0"/>
              <a:t>-</a:t>
            </a:r>
            <a:r>
              <a:rPr lang="en-US" sz="2800" dirty="0" smtClean="0">
                <a:solidFill>
                  <a:schemeClr val="tx1"/>
                </a:solidFill>
              </a:rPr>
              <a:t>body changes, illness, injury </a:t>
            </a:r>
          </a:p>
          <a:p>
            <a:r>
              <a:rPr lang="en-US" sz="2800" dirty="0" smtClean="0">
                <a:solidFill>
                  <a:srgbClr val="FFFF00"/>
                </a:solidFill>
              </a:rPr>
              <a:t>Cognitive</a:t>
            </a:r>
            <a:r>
              <a:rPr lang="en-US" sz="2800" dirty="0" smtClean="0"/>
              <a:t> (thinking)-</a:t>
            </a:r>
            <a:r>
              <a:rPr lang="en-US" sz="2800" dirty="0" smtClean="0">
                <a:solidFill>
                  <a:schemeClr val="tx1"/>
                </a:solidFill>
              </a:rPr>
              <a:t>low self-esteem, appearance, not fitting in</a:t>
            </a:r>
          </a:p>
          <a:p>
            <a:r>
              <a:rPr lang="en-US" sz="2800" dirty="0" smtClean="0">
                <a:solidFill>
                  <a:srgbClr val="FFFF00"/>
                </a:solidFill>
              </a:rPr>
              <a:t>Personal Behavior</a:t>
            </a:r>
            <a:r>
              <a:rPr lang="en-US" sz="2800" dirty="0" smtClean="0"/>
              <a:t>-</a:t>
            </a:r>
            <a:r>
              <a:rPr lang="en-US" sz="2800" dirty="0" smtClean="0">
                <a:solidFill>
                  <a:schemeClr val="tx1"/>
                </a:solidFill>
              </a:rPr>
              <a:t>busy, relationships, smoking, using alcohol or drugs, not getting enough sleep, poor nutrition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4876800"/>
            <a:ext cx="5867400" cy="1676400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When Stress Becomes a Problem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762000" y="685801"/>
            <a:ext cx="7467600" cy="3657599"/>
          </a:xfrm>
        </p:spPr>
        <p:txBody>
          <a:bodyPr>
            <a:normAutofit/>
          </a:bodyPr>
          <a:lstStyle/>
          <a:p>
            <a:r>
              <a:rPr lang="en-US" sz="2400" dirty="0">
                <a:solidFill>
                  <a:schemeClr val="tx1"/>
                </a:solidFill>
              </a:rPr>
              <a:t>Normal stress in small amounts is a good thing</a:t>
            </a:r>
          </a:p>
          <a:p>
            <a:r>
              <a:rPr lang="en-US" sz="2400" dirty="0">
                <a:solidFill>
                  <a:schemeClr val="tx1"/>
                </a:solidFill>
              </a:rPr>
              <a:t>Normal stress comes and </a:t>
            </a:r>
            <a:r>
              <a:rPr lang="en-US" sz="2400" dirty="0" smtClean="0">
                <a:solidFill>
                  <a:schemeClr val="tx1"/>
                </a:solidFill>
              </a:rPr>
              <a:t>goes</a:t>
            </a:r>
          </a:p>
          <a:p>
            <a:r>
              <a:rPr lang="en-US" sz="2400" dirty="0" smtClean="0">
                <a:solidFill>
                  <a:srgbClr val="FFFF00"/>
                </a:solidFill>
              </a:rPr>
              <a:t>Stress is a problem when it becomes overwhelming, makes you feel hopeless or worthless, and makes you incapable of action</a:t>
            </a:r>
          </a:p>
          <a:p>
            <a:r>
              <a:rPr lang="en-US" sz="2400" dirty="0">
                <a:solidFill>
                  <a:schemeClr val="tx1"/>
                </a:solidFill>
              </a:rPr>
              <a:t>Chronic stress is associated with long term health problems that are beyond a person’s control</a:t>
            </a:r>
          </a:p>
          <a:p>
            <a:endParaRPr lang="en-US" sz="2400" dirty="0">
              <a:solidFill>
                <a:srgbClr val="FFFF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3067" y="4419600"/>
            <a:ext cx="2857500" cy="2266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516494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4212" y="5257800"/>
            <a:ext cx="7543800" cy="1600199"/>
          </a:xfrm>
        </p:spPr>
        <p:txBody>
          <a:bodyPr>
            <a:noAutofit/>
          </a:bodyPr>
          <a:lstStyle/>
          <a:p>
            <a:r>
              <a:rPr lang="en-US" sz="3600" dirty="0" smtClean="0">
                <a:solidFill>
                  <a:srgbClr val="FFFF00"/>
                </a:solidFill>
              </a:rPr>
              <a:t>Stress</a:t>
            </a:r>
            <a:br>
              <a:rPr lang="en-US" sz="3600" dirty="0" smtClean="0">
                <a:solidFill>
                  <a:srgbClr val="FFFF00"/>
                </a:solidFill>
              </a:rPr>
            </a:br>
            <a:r>
              <a:rPr lang="en-US" sz="3600" dirty="0" smtClean="0">
                <a:solidFill>
                  <a:srgbClr val="FFFF00"/>
                </a:solidFill>
              </a:rPr>
              <a:t> Management TIPS</a:t>
            </a:r>
            <a:endParaRPr lang="en-US" sz="3600" dirty="0">
              <a:solidFill>
                <a:srgbClr val="FFFF00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505200" y="304800"/>
            <a:ext cx="5334000" cy="5943600"/>
          </a:xfrm>
        </p:spPr>
        <p:txBody>
          <a:bodyPr>
            <a:noAutofit/>
          </a:bodyPr>
          <a:lstStyle/>
          <a:p>
            <a:pPr lvl="2"/>
            <a:r>
              <a:rPr lang="en-US" sz="2000" dirty="0" smtClean="0">
                <a:solidFill>
                  <a:schemeClr val="tx1"/>
                </a:solidFill>
              </a:rPr>
              <a:t>Use refusal skills</a:t>
            </a:r>
          </a:p>
          <a:p>
            <a:pPr lvl="2"/>
            <a:r>
              <a:rPr lang="en-US" sz="2000" dirty="0" smtClean="0">
                <a:solidFill>
                  <a:schemeClr val="tx1"/>
                </a:solidFill>
              </a:rPr>
              <a:t>Plan ahead</a:t>
            </a:r>
          </a:p>
          <a:p>
            <a:pPr lvl="2"/>
            <a:r>
              <a:rPr lang="en-US" sz="2000" dirty="0" smtClean="0">
                <a:solidFill>
                  <a:schemeClr val="tx1"/>
                </a:solidFill>
              </a:rPr>
              <a:t>Think positively</a:t>
            </a:r>
          </a:p>
          <a:p>
            <a:pPr lvl="2"/>
            <a:r>
              <a:rPr lang="en-US" sz="2000" dirty="0" smtClean="0">
                <a:solidFill>
                  <a:schemeClr val="tx1"/>
                </a:solidFill>
              </a:rPr>
              <a:t>Avoid tobacco, alcohol or other drugs</a:t>
            </a:r>
          </a:p>
          <a:p>
            <a:pPr lvl="2"/>
            <a:r>
              <a:rPr lang="en-US" sz="2000" dirty="0" smtClean="0">
                <a:solidFill>
                  <a:schemeClr val="tx1"/>
                </a:solidFill>
              </a:rPr>
              <a:t>Practice relaxation techniques </a:t>
            </a:r>
          </a:p>
          <a:p>
            <a:pPr lvl="2"/>
            <a:r>
              <a:rPr lang="en-US" sz="2000" dirty="0" smtClean="0">
                <a:solidFill>
                  <a:schemeClr val="tx1"/>
                </a:solidFill>
              </a:rPr>
              <a:t>Redirect your energy</a:t>
            </a:r>
          </a:p>
          <a:p>
            <a:pPr lvl="2"/>
            <a:r>
              <a:rPr lang="en-US" sz="2000" dirty="0" smtClean="0">
                <a:solidFill>
                  <a:schemeClr val="tx1"/>
                </a:solidFill>
              </a:rPr>
              <a:t>Seek support of others</a:t>
            </a:r>
          </a:p>
          <a:p>
            <a:pPr lvl="2"/>
            <a:r>
              <a:rPr lang="en-US" sz="2000" dirty="0" smtClean="0">
                <a:solidFill>
                  <a:schemeClr val="tx1"/>
                </a:solidFill>
              </a:rPr>
              <a:t>Stay Healthy (get enough sleep, activity, and good food)</a:t>
            </a:r>
          </a:p>
          <a:p>
            <a:pPr lvl="2"/>
            <a:r>
              <a:rPr lang="en-US" sz="2000" dirty="0" smtClean="0">
                <a:solidFill>
                  <a:schemeClr val="tx1"/>
                </a:solidFill>
              </a:rPr>
              <a:t>Pick your battles</a:t>
            </a:r>
          </a:p>
          <a:p>
            <a:pPr lvl="2"/>
            <a:r>
              <a:rPr lang="en-US" sz="2000" dirty="0" smtClean="0">
                <a:solidFill>
                  <a:schemeClr val="tx1"/>
                </a:solidFill>
              </a:rPr>
              <a:t>Prioritize</a:t>
            </a:r>
          </a:p>
          <a:p>
            <a:pPr marL="914400" lvl="2" indent="0">
              <a:buNone/>
            </a:pPr>
            <a:endParaRPr lang="en-US" sz="28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006" y="1143000"/>
            <a:ext cx="3698594" cy="3352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276105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2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2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2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2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2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2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2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2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1" dur="2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2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2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2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2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20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5" dur="2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2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3400" y="5562600"/>
            <a:ext cx="6554867" cy="1219200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Personal stress buster test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304800"/>
            <a:ext cx="7848600" cy="54102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400" dirty="0" smtClean="0">
                <a:solidFill>
                  <a:schemeClr val="tx1"/>
                </a:solidFill>
              </a:rPr>
              <a:t>1. Name two stressors in your life (be very specific, </a:t>
            </a:r>
            <a:r>
              <a:rPr lang="en-US" sz="2400" dirty="0" err="1" smtClean="0">
                <a:solidFill>
                  <a:schemeClr val="tx1"/>
                </a:solidFill>
              </a:rPr>
              <a:t>ie</a:t>
            </a:r>
            <a:r>
              <a:rPr lang="en-US" sz="2400" dirty="0" smtClean="0">
                <a:solidFill>
                  <a:schemeClr val="tx1"/>
                </a:solidFill>
              </a:rPr>
              <a:t>..don’t say school)</a:t>
            </a:r>
          </a:p>
          <a:p>
            <a:pPr>
              <a:buNone/>
            </a:pPr>
            <a:r>
              <a:rPr lang="en-US" sz="2400" dirty="0" smtClean="0">
                <a:solidFill>
                  <a:schemeClr val="tx1"/>
                </a:solidFill>
              </a:rPr>
              <a:t>2. Explain the stress and why it causes you stress</a:t>
            </a:r>
          </a:p>
          <a:p>
            <a:pPr>
              <a:buNone/>
            </a:pPr>
            <a:r>
              <a:rPr lang="en-US" sz="2400" dirty="0" smtClean="0">
                <a:solidFill>
                  <a:schemeClr val="tx1"/>
                </a:solidFill>
              </a:rPr>
              <a:t>3. Explain how this stress makes you feel, and how it impacts your overall wellness (seven dimensions)</a:t>
            </a:r>
          </a:p>
          <a:p>
            <a:pPr>
              <a:buNone/>
            </a:pPr>
            <a:r>
              <a:rPr lang="en-US" sz="2400" dirty="0" smtClean="0">
                <a:solidFill>
                  <a:schemeClr val="tx1"/>
                </a:solidFill>
              </a:rPr>
              <a:t>4. Describe strategies you have tried to help you manage this stress that have </a:t>
            </a:r>
            <a:r>
              <a:rPr lang="en-US" sz="2400" smtClean="0">
                <a:solidFill>
                  <a:schemeClr val="tx1"/>
                </a:solidFill>
              </a:rPr>
              <a:t>been </a:t>
            </a:r>
            <a:r>
              <a:rPr lang="en-US" sz="2400" b="1" smtClean="0">
                <a:solidFill>
                  <a:schemeClr val="tx1"/>
                </a:solidFill>
              </a:rPr>
              <a:t>unsuccessful</a:t>
            </a:r>
            <a:r>
              <a:rPr lang="en-US" sz="2400" dirty="0" smtClean="0">
                <a:solidFill>
                  <a:schemeClr val="tx1"/>
                </a:solidFill>
              </a:rPr>
              <a:t>	</a:t>
            </a:r>
          </a:p>
          <a:p>
            <a:pPr>
              <a:buNone/>
            </a:pPr>
            <a:r>
              <a:rPr lang="en-US" sz="2400" dirty="0" smtClean="0">
                <a:solidFill>
                  <a:schemeClr val="tx1"/>
                </a:solidFill>
              </a:rPr>
              <a:t>5. Identify three to four healthy strategies that you would consider trying to reduce, manage or eliminate the stress</a:t>
            </a:r>
          </a:p>
          <a:p>
            <a:pPr algn="ctr">
              <a:buNone/>
            </a:pPr>
            <a:endParaRPr lang="en-US" dirty="0" smtClean="0">
              <a:solidFill>
                <a:srgbClr val="FFFF00"/>
              </a:solidFill>
            </a:endParaRPr>
          </a:p>
          <a:p>
            <a:pPr algn="ctr">
              <a:buNone/>
            </a:pPr>
            <a:r>
              <a:rPr lang="en-US" dirty="0" smtClean="0">
                <a:solidFill>
                  <a:srgbClr val="FFFF00"/>
                </a:solidFill>
              </a:rPr>
              <a:t>DUE NEXT CLASS PERIOD</a:t>
            </a:r>
          </a:p>
          <a:p>
            <a:pPr marL="18288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1400" y="4648200"/>
            <a:ext cx="1476375" cy="21431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3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2700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314</TotalTime>
  <Words>538</Words>
  <Application>Microsoft Office PowerPoint</Application>
  <PresentationFormat>On-screen Show (4:3)</PresentationFormat>
  <Paragraphs>122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Slice</vt:lpstr>
      <vt:lpstr>Coping with Stress and Loss</vt:lpstr>
      <vt:lpstr>Vocab for lessons 1-3</vt:lpstr>
      <vt:lpstr>What is Stress?</vt:lpstr>
      <vt:lpstr>Your Body’s Response</vt:lpstr>
      <vt:lpstr>Normal  vs   unhealthy</vt:lpstr>
      <vt:lpstr>Sources of Stress</vt:lpstr>
      <vt:lpstr>When Stress Becomes a Problem</vt:lpstr>
      <vt:lpstr>Stress  Management TIPS</vt:lpstr>
      <vt:lpstr>Personal stress buster test</vt:lpstr>
      <vt:lpstr>Coping With Loss  and Grief</vt:lpstr>
      <vt:lpstr>Steps in the Grieving Process</vt:lpstr>
      <vt:lpstr>Coping</vt:lpstr>
      <vt:lpstr>PowerPoint Presentation</vt:lpstr>
      <vt:lpstr>Coping Strategies</vt:lpstr>
      <vt:lpstr>Coping With Disruptive Life Changes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When Stress Becomes a Problem</dc:title>
  <dc:creator>Owner</dc:creator>
  <cp:lastModifiedBy>Windows User</cp:lastModifiedBy>
  <cp:revision>42</cp:revision>
  <dcterms:created xsi:type="dcterms:W3CDTF">2013-01-22T21:02:38Z</dcterms:created>
  <dcterms:modified xsi:type="dcterms:W3CDTF">2016-09-14T13:40:47Z</dcterms:modified>
</cp:coreProperties>
</file>