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4" r:id="rId6"/>
    <p:sldId id="303" r:id="rId7"/>
    <p:sldId id="300" r:id="rId8"/>
    <p:sldId id="302" r:id="rId9"/>
    <p:sldId id="301" r:id="rId10"/>
    <p:sldId id="258" r:id="rId11"/>
    <p:sldId id="297" r:id="rId12"/>
    <p:sldId id="304" r:id="rId13"/>
    <p:sldId id="263" r:id="rId14"/>
    <p:sldId id="265" r:id="rId15"/>
    <p:sldId id="266" r:id="rId16"/>
    <p:sldId id="267" r:id="rId17"/>
    <p:sldId id="299" r:id="rId18"/>
    <p:sldId id="268" r:id="rId19"/>
    <p:sldId id="269" r:id="rId20"/>
    <p:sldId id="278" r:id="rId21"/>
    <p:sldId id="270" r:id="rId22"/>
    <p:sldId id="271" r:id="rId23"/>
    <p:sldId id="272" r:id="rId24"/>
    <p:sldId id="273" r:id="rId25"/>
    <p:sldId id="274" r:id="rId26"/>
    <p:sldId id="276" r:id="rId27"/>
    <p:sldId id="277" r:id="rId28"/>
    <p:sldId id="275" r:id="rId29"/>
    <p:sldId id="298" r:id="rId30"/>
    <p:sldId id="294" r:id="rId31"/>
    <p:sldId id="279" r:id="rId32"/>
    <p:sldId id="280" r:id="rId33"/>
    <p:sldId id="281" r:id="rId34"/>
    <p:sldId id="295" r:id="rId35"/>
    <p:sldId id="283" r:id="rId36"/>
    <p:sldId id="296" r:id="rId37"/>
    <p:sldId id="290" r:id="rId38"/>
    <p:sldId id="282" r:id="rId39"/>
    <p:sldId id="291" r:id="rId40"/>
    <p:sldId id="293" r:id="rId41"/>
    <p:sldId id="305" r:id="rId42"/>
    <p:sldId id="284" r:id="rId43"/>
    <p:sldId id="285" r:id="rId44"/>
    <p:sldId id="292" r:id="rId45"/>
    <p:sldId id="307" r:id="rId46"/>
    <p:sldId id="306"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141872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422923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2B87208-312C-42D5-83C0-973A3360593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8428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649098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2B87208-312C-42D5-83C0-973A3360593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0076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2281226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2776266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289381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175288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164596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239337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186479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312971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314125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262094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9AFCD-76FF-4485-9B7C-BEB2ED230577}" type="datetimeFigureOut">
              <a:rPr lang="en-US" smtClean="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66145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009AFCD-76FF-4485-9B7C-BEB2ED230577}" type="datetimeFigureOut">
              <a:rPr lang="en-US" smtClean="0"/>
              <a:pPr/>
              <a:t>9/28/2017</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2B87208-312C-42D5-83C0-973A33605938}" type="slidenum">
              <a:rPr lang="en-US" smtClean="0"/>
              <a:pPr/>
              <a:t>‹#›</a:t>
            </a:fld>
            <a:endParaRPr lang="en-US" dirty="0"/>
          </a:p>
        </p:txBody>
      </p:sp>
    </p:spTree>
    <p:extLst>
      <p:ext uri="{BB962C8B-B14F-4D97-AF65-F5344CB8AC3E}">
        <p14:creationId xmlns:p14="http://schemas.microsoft.com/office/powerpoint/2010/main" val="3025627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www.thetrevorproject.org/chat" TargetMode="External"/><Relationship Id="rId3" Type="http://schemas.openxmlformats.org/officeDocument/2006/relationships/hyperlink" Target="http://www.suicidepreventionlifeline.org/" TargetMode="External"/><Relationship Id="rId7" Type="http://schemas.openxmlformats.org/officeDocument/2006/relationships/hyperlink" Target="http://www.thetrevorproject.org/" TargetMode="External"/><Relationship Id="rId2" Type="http://schemas.openxmlformats.org/officeDocument/2006/relationships/hyperlink" Target="http://hopeline.com/" TargetMode="External"/><Relationship Id="rId1" Type="http://schemas.openxmlformats.org/officeDocument/2006/relationships/slideLayout" Target="../slideLayouts/slideLayout2.xml"/><Relationship Id="rId6" Type="http://schemas.openxmlformats.org/officeDocument/2006/relationships/hyperlink" Target="http://www.youthline.us/" TargetMode="External"/><Relationship Id="rId5" Type="http://schemas.openxmlformats.org/officeDocument/2006/relationships/hyperlink" Target="http://www.crisischat.org/" TargetMode="External"/><Relationship Id="rId10" Type="http://schemas.openxmlformats.org/officeDocument/2006/relationships/image" Target="../media/image15.jpg"/><Relationship Id="rId4" Type="http://schemas.openxmlformats.org/officeDocument/2006/relationships/hyperlink" Target="http://www.suicidepreventionlifeline.org/Default.aspx" TargetMode="External"/><Relationship Id="rId9" Type="http://schemas.openxmlformats.org/officeDocument/2006/relationships/hyperlink" Target="http://www.trevorspace.org/"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quizlet.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smtClean="0"/>
              <a:t>Chapter 5</a:t>
            </a:r>
            <a:br>
              <a:rPr lang="en-US" sz="4400" dirty="0" smtClean="0"/>
            </a:br>
            <a:r>
              <a:rPr lang="en-US" sz="4400" dirty="0" smtClean="0"/>
              <a:t>Mental and Emotional Problems</a:t>
            </a:r>
            <a:endParaRPr lang="en-US" sz="4400"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dirty="0" smtClean="0">
                <a:solidFill>
                  <a:schemeClr val="accent1"/>
                </a:solidFill>
              </a:rPr>
              <a:t>Facts of Mental </a:t>
            </a:r>
            <a:r>
              <a:rPr lang="en-US" dirty="0">
                <a:solidFill>
                  <a:schemeClr val="accent1"/>
                </a:solidFill>
              </a:rPr>
              <a:t>I</a:t>
            </a:r>
            <a:r>
              <a:rPr lang="en-US" dirty="0" smtClean="0">
                <a:solidFill>
                  <a:schemeClr val="accent1"/>
                </a:solidFill>
              </a:rPr>
              <a:t>llness</a:t>
            </a:r>
            <a:endParaRPr lang="en-US" dirty="0">
              <a:solidFill>
                <a:schemeClr val="accent1"/>
              </a:solidFill>
            </a:endParaRPr>
          </a:p>
        </p:txBody>
      </p:sp>
      <p:sp>
        <p:nvSpPr>
          <p:cNvPr id="3" name="Content Placeholder 2"/>
          <p:cNvSpPr>
            <a:spLocks noGrp="1"/>
          </p:cNvSpPr>
          <p:nvPr>
            <p:ph idx="1"/>
          </p:nvPr>
        </p:nvSpPr>
        <p:spPr>
          <a:xfrm>
            <a:off x="457200" y="1219200"/>
            <a:ext cx="8382000" cy="5638800"/>
          </a:xfrm>
        </p:spPr>
        <p:txBody>
          <a:bodyPr>
            <a:normAutofit/>
          </a:bodyPr>
          <a:lstStyle/>
          <a:p>
            <a:r>
              <a:rPr lang="en-US" sz="2400" dirty="0" smtClean="0"/>
              <a:t>According to the National Institute of Mental Health, about half of all Americans will have a psychological disorder at some point in their lives.  </a:t>
            </a:r>
          </a:p>
          <a:p>
            <a:r>
              <a:rPr lang="en-US" sz="2400" dirty="0" smtClean="0"/>
              <a:t>50% of all serious disorders begin by age 14, and 75% are present by age 25</a:t>
            </a:r>
          </a:p>
          <a:p>
            <a:r>
              <a:rPr lang="en-US" sz="2400" dirty="0" smtClean="0"/>
              <a:t>Psychological disorders often co-exist.  At least 60% of people battling either mental illness or substance abuse are battling both conditions at the same time</a:t>
            </a:r>
          </a:p>
          <a:p>
            <a:r>
              <a:rPr lang="en-US" sz="2400" dirty="0" smtClean="0"/>
              <a:t>In extreme conditions it can lead to suicide.  Suicide is the 3</a:t>
            </a:r>
            <a:r>
              <a:rPr lang="en-US" sz="2400" baseline="30000" dirty="0" smtClean="0"/>
              <a:t>rd</a:t>
            </a:r>
            <a:r>
              <a:rPr lang="en-US" sz="2400" dirty="0" smtClean="0"/>
              <a:t> leading cause of death among teens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Causes of Mental Illness</a:t>
            </a:r>
            <a:endParaRPr lang="en-US" dirty="0">
              <a:solidFill>
                <a:srgbClr val="C00000"/>
              </a:solidFill>
            </a:endParaRPr>
          </a:p>
        </p:txBody>
      </p:sp>
      <p:sp>
        <p:nvSpPr>
          <p:cNvPr id="3" name="Content Placeholder 2"/>
          <p:cNvSpPr>
            <a:spLocks noGrp="1"/>
          </p:cNvSpPr>
          <p:nvPr>
            <p:ph idx="1"/>
          </p:nvPr>
        </p:nvSpPr>
        <p:spPr>
          <a:xfrm>
            <a:off x="762001" y="1524000"/>
            <a:ext cx="7772400" cy="4876800"/>
          </a:xfrm>
        </p:spPr>
        <p:txBody>
          <a:bodyPr>
            <a:noAutofit/>
          </a:bodyPr>
          <a:lstStyle/>
          <a:p>
            <a:r>
              <a:rPr lang="en-US" sz="2400" dirty="0" smtClean="0">
                <a:solidFill>
                  <a:srgbClr val="C00000"/>
                </a:solidFill>
              </a:rPr>
              <a:t>Biological factors:  </a:t>
            </a:r>
            <a:r>
              <a:rPr lang="en-US" sz="2400" dirty="0" smtClean="0"/>
              <a:t>Genetics, abnormal functioning of regions of the brain, brain damage, prenatal development problems of the brain, substance abuse, poor nutrition and exposure to toxins.</a:t>
            </a:r>
          </a:p>
          <a:p>
            <a:r>
              <a:rPr lang="en-US" sz="2400" dirty="0" smtClean="0">
                <a:solidFill>
                  <a:srgbClr val="C00000"/>
                </a:solidFill>
              </a:rPr>
              <a:t>Severe Psychological Trauma</a:t>
            </a:r>
            <a:r>
              <a:rPr lang="en-US" sz="2400" dirty="0" smtClean="0"/>
              <a:t>:  Emotional, physical or sexual abuse, loss of a loved one, neglect, poor ability to relate to others.</a:t>
            </a:r>
          </a:p>
          <a:p>
            <a:r>
              <a:rPr lang="en-US" sz="2400" dirty="0" smtClean="0">
                <a:solidFill>
                  <a:srgbClr val="C00000"/>
                </a:solidFill>
              </a:rPr>
              <a:t>Environmental Triggers:  </a:t>
            </a:r>
            <a:r>
              <a:rPr lang="en-US" sz="2400" dirty="0" smtClean="0"/>
              <a:t>Death, divorce, dysfunctional family, low self-esteem, substance abuse by the person or a family member, responses to media messages.</a:t>
            </a:r>
            <a:endParaRPr lang="en-US" sz="2400" dirty="0"/>
          </a:p>
        </p:txBody>
      </p:sp>
    </p:spTree>
    <p:extLst>
      <p:ext uri="{BB962C8B-B14F-4D97-AF65-F5344CB8AC3E}">
        <p14:creationId xmlns:p14="http://schemas.microsoft.com/office/powerpoint/2010/main" val="2116529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types of Mental Disease???</a:t>
            </a:r>
            <a:endParaRPr lang="en-US" dirty="0"/>
          </a:p>
        </p:txBody>
      </p:sp>
      <p:sp>
        <p:nvSpPr>
          <p:cNvPr id="3" name="Content Placeholder 2"/>
          <p:cNvSpPr>
            <a:spLocks noGrp="1"/>
          </p:cNvSpPr>
          <p:nvPr>
            <p:ph idx="1"/>
          </p:nvPr>
        </p:nvSpPr>
        <p:spPr/>
        <p:txBody>
          <a:bodyPr/>
          <a:lstStyle/>
          <a:p>
            <a:pPr marL="0" indent="0">
              <a:buNone/>
            </a:pPr>
            <a:r>
              <a:rPr lang="en-US" dirty="0" smtClean="0"/>
              <a:t>Groups of two, list as many mental diseases as you can.</a:t>
            </a:r>
          </a:p>
          <a:p>
            <a:pPr marL="0" indent="0">
              <a:buNone/>
            </a:pPr>
            <a:r>
              <a:rPr lang="en-US" dirty="0" smtClean="0"/>
              <a:t>You have 4 minutes.</a:t>
            </a:r>
          </a:p>
          <a:p>
            <a:pPr marL="0" indent="0">
              <a:buNone/>
            </a:pPr>
            <a:r>
              <a:rPr lang="en-US" smtClean="0"/>
              <a:t>Go….</a:t>
            </a:r>
            <a:endParaRPr lang="en-US" dirty="0"/>
          </a:p>
        </p:txBody>
      </p:sp>
    </p:spTree>
    <p:extLst>
      <p:ext uri="{BB962C8B-B14F-4D97-AF65-F5344CB8AC3E}">
        <p14:creationId xmlns:p14="http://schemas.microsoft.com/office/powerpoint/2010/main" val="3902840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pPr algn="ctr"/>
            <a:r>
              <a:rPr lang="en-US" dirty="0" smtClean="0">
                <a:solidFill>
                  <a:srgbClr val="C00000"/>
                </a:solidFill>
              </a:rPr>
              <a:t>Anxiety disorders</a:t>
            </a:r>
            <a:endParaRPr lang="en-US" dirty="0">
              <a:solidFill>
                <a:srgbClr val="C00000"/>
              </a:solidFill>
            </a:endParaRPr>
          </a:p>
        </p:txBody>
      </p:sp>
      <p:sp>
        <p:nvSpPr>
          <p:cNvPr id="3" name="Content Placeholder 2"/>
          <p:cNvSpPr>
            <a:spLocks noGrp="1"/>
          </p:cNvSpPr>
          <p:nvPr>
            <p:ph idx="1"/>
          </p:nvPr>
        </p:nvSpPr>
        <p:spPr>
          <a:xfrm>
            <a:off x="457200" y="1143000"/>
            <a:ext cx="8458200" cy="5330952"/>
          </a:xfrm>
        </p:spPr>
        <p:txBody>
          <a:bodyPr>
            <a:normAutofit lnSpcReduction="10000"/>
          </a:bodyPr>
          <a:lstStyle/>
          <a:p>
            <a:pPr algn="ctr">
              <a:buNone/>
            </a:pPr>
            <a:r>
              <a:rPr lang="en-US" sz="2400" dirty="0" smtClean="0"/>
              <a:t>13 out of 100 kids ages 9-17 experience anxiety disorders, girls are diagnosed more often than boys</a:t>
            </a:r>
          </a:p>
          <a:p>
            <a:r>
              <a:rPr lang="en-US" sz="2400" dirty="0" smtClean="0">
                <a:solidFill>
                  <a:schemeClr val="accent1"/>
                </a:solidFill>
              </a:rPr>
              <a:t>Types</a:t>
            </a:r>
            <a:r>
              <a:rPr lang="en-US" sz="2400" dirty="0" smtClean="0"/>
              <a:t>:</a:t>
            </a:r>
          </a:p>
          <a:p>
            <a:pPr>
              <a:buNone/>
            </a:pPr>
            <a:r>
              <a:rPr lang="en-US" sz="2400" dirty="0" smtClean="0"/>
              <a:t>	</a:t>
            </a:r>
            <a:r>
              <a:rPr lang="en-US" sz="2400" dirty="0" smtClean="0">
                <a:solidFill>
                  <a:schemeClr val="accent1"/>
                </a:solidFill>
              </a:rPr>
              <a:t>Generalized</a:t>
            </a:r>
            <a:r>
              <a:rPr lang="en-US" sz="2400" dirty="0" smtClean="0"/>
              <a:t>- extreme, continuous unrealistic worry about everyday things.  Someone feels tense constantly.</a:t>
            </a:r>
          </a:p>
          <a:p>
            <a:pPr>
              <a:buNone/>
            </a:pPr>
            <a:r>
              <a:rPr lang="en-US" sz="2400" dirty="0" smtClean="0"/>
              <a:t>	</a:t>
            </a:r>
          </a:p>
          <a:p>
            <a:pPr>
              <a:buNone/>
            </a:pPr>
            <a:r>
              <a:rPr lang="en-US" sz="2400" dirty="0" smtClean="0"/>
              <a:t>	</a:t>
            </a:r>
            <a:r>
              <a:rPr lang="en-US" sz="2400" dirty="0" smtClean="0">
                <a:solidFill>
                  <a:schemeClr val="accent1"/>
                </a:solidFill>
              </a:rPr>
              <a:t>Phobia</a:t>
            </a:r>
            <a:r>
              <a:rPr lang="en-US" sz="2400" dirty="0" smtClean="0"/>
              <a:t>- unrealistic and excessive fear of certain situations or objects.</a:t>
            </a:r>
          </a:p>
          <a:p>
            <a:pPr>
              <a:buNone/>
            </a:pPr>
            <a:endParaRPr lang="en-US" sz="2400" dirty="0" smtClean="0"/>
          </a:p>
          <a:p>
            <a:pPr>
              <a:buNone/>
            </a:pPr>
            <a:r>
              <a:rPr lang="en-US" sz="2400" dirty="0" smtClean="0"/>
              <a:t>	</a:t>
            </a:r>
            <a:r>
              <a:rPr lang="en-US" sz="2400" dirty="0" smtClean="0">
                <a:solidFill>
                  <a:schemeClr val="accent1"/>
                </a:solidFill>
              </a:rPr>
              <a:t>Social Phobia/Social Disorder- </a:t>
            </a:r>
            <a:r>
              <a:rPr lang="en-US" sz="2400" dirty="0" smtClean="0"/>
              <a:t>persistent fear of judgment and humiliation.  Terrified of being criticized or judged.</a:t>
            </a:r>
          </a:p>
          <a:p>
            <a:pPr>
              <a:buNone/>
            </a:pPr>
            <a:endParaRPr lang="en-US" sz="2000" dirty="0" smtClean="0"/>
          </a:p>
          <a:p>
            <a:pPr>
              <a:buNone/>
            </a:pP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pPr algn="ctr"/>
            <a:r>
              <a:rPr lang="en-US" dirty="0" smtClean="0">
                <a:solidFill>
                  <a:schemeClr val="accent1"/>
                </a:solidFill>
              </a:rPr>
              <a:t>Anxiety Disorders cont….</a:t>
            </a:r>
            <a:endParaRPr lang="en-US" dirty="0">
              <a:solidFill>
                <a:schemeClr val="accent1"/>
              </a:solidFill>
            </a:endParaRPr>
          </a:p>
        </p:txBody>
      </p:sp>
      <p:sp>
        <p:nvSpPr>
          <p:cNvPr id="3" name="Content Placeholder 2"/>
          <p:cNvSpPr>
            <a:spLocks noGrp="1"/>
          </p:cNvSpPr>
          <p:nvPr>
            <p:ph idx="1"/>
          </p:nvPr>
        </p:nvSpPr>
        <p:spPr>
          <a:xfrm>
            <a:off x="762000" y="1295400"/>
            <a:ext cx="8153400" cy="5178552"/>
          </a:xfrm>
        </p:spPr>
        <p:txBody>
          <a:bodyPr>
            <a:normAutofit lnSpcReduction="10000"/>
          </a:bodyPr>
          <a:lstStyle/>
          <a:p>
            <a:pPr>
              <a:buNone/>
            </a:pPr>
            <a:r>
              <a:rPr lang="en-US" dirty="0" smtClean="0"/>
              <a:t>		</a:t>
            </a:r>
            <a:r>
              <a:rPr lang="en-US" sz="2400" dirty="0" smtClean="0">
                <a:solidFill>
                  <a:schemeClr val="accent1"/>
                </a:solidFill>
              </a:rPr>
              <a:t>Panic Disorder- </a:t>
            </a:r>
            <a:r>
              <a:rPr lang="en-US" sz="2400" dirty="0" smtClean="0"/>
              <a:t>panic attacks that occur without any cause.</a:t>
            </a:r>
          </a:p>
          <a:p>
            <a:pPr>
              <a:buNone/>
            </a:pPr>
            <a:endParaRPr lang="en-US" sz="2400" dirty="0" smtClean="0"/>
          </a:p>
          <a:p>
            <a:pPr>
              <a:buNone/>
            </a:pPr>
            <a:r>
              <a:rPr lang="en-US" sz="2400" dirty="0" smtClean="0"/>
              <a:t>		</a:t>
            </a:r>
            <a:r>
              <a:rPr lang="en-US" sz="2400" dirty="0" smtClean="0">
                <a:solidFill>
                  <a:schemeClr val="accent1"/>
                </a:solidFill>
              </a:rPr>
              <a:t>Obsessive-Compulsive Disorder (OCD)- </a:t>
            </a:r>
            <a:r>
              <a:rPr lang="en-US" sz="2400" dirty="0" smtClean="0"/>
              <a:t>	sufferers become trapped in a pattern of repetitive thoughts and behaviors.</a:t>
            </a:r>
          </a:p>
          <a:p>
            <a:pPr>
              <a:buNone/>
            </a:pPr>
            <a:endParaRPr lang="en-US" sz="2400" dirty="0" smtClean="0"/>
          </a:p>
          <a:p>
            <a:pPr>
              <a:buNone/>
            </a:pPr>
            <a:r>
              <a:rPr lang="en-US" sz="2400" dirty="0" smtClean="0"/>
              <a:t>		</a:t>
            </a:r>
            <a:r>
              <a:rPr lang="en-US" sz="2400" dirty="0" smtClean="0">
                <a:solidFill>
                  <a:schemeClr val="accent1"/>
                </a:solidFill>
              </a:rPr>
              <a:t>Post-Traumatic Stress Disorder (PTSD)-</a:t>
            </a:r>
            <a:r>
              <a:rPr lang="en-US" sz="2400" dirty="0"/>
              <a:t> </a:t>
            </a:r>
            <a:r>
              <a:rPr lang="en-US" sz="2400" dirty="0" smtClean="0"/>
              <a:t> after witnessing a traumatic event, suffers experience that event over and over through strong memories, flashbacks, or troublesome thoughts.  They may over react to when startled or have difficulty sleeping.</a:t>
            </a:r>
          </a:p>
          <a:p>
            <a:pPr algn="ctr">
              <a:buNone/>
            </a:pPr>
            <a:endParaRPr lang="en-US" sz="2400" dirty="0" smtClean="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Depression</a:t>
            </a:r>
            <a:endParaRPr lang="en-US" sz="3600" dirty="0">
              <a:solidFill>
                <a:schemeClr val="accent1"/>
              </a:solidFill>
            </a:endParaRPr>
          </a:p>
        </p:txBody>
      </p:sp>
      <p:sp>
        <p:nvSpPr>
          <p:cNvPr id="3" name="Content Placeholder 2"/>
          <p:cNvSpPr>
            <a:spLocks noGrp="1"/>
          </p:cNvSpPr>
          <p:nvPr>
            <p:ph idx="1"/>
          </p:nvPr>
        </p:nvSpPr>
        <p:spPr>
          <a:xfrm>
            <a:off x="838200" y="1524000"/>
            <a:ext cx="7696201" cy="4648200"/>
          </a:xfrm>
        </p:spPr>
        <p:txBody>
          <a:bodyPr>
            <a:normAutofit/>
          </a:bodyPr>
          <a:lstStyle/>
          <a:p>
            <a:r>
              <a:rPr lang="en-US" sz="2400" dirty="0" smtClean="0"/>
              <a:t>What- 1 in 5 will experience before adulthood.  Young people with depression have a hard time dealing with everyday activities and responsibilities.</a:t>
            </a:r>
          </a:p>
          <a:p>
            <a:pPr>
              <a:buNone/>
            </a:pPr>
            <a:endParaRPr lang="en-US" sz="2400" dirty="0" smtClean="0"/>
          </a:p>
          <a:p>
            <a:r>
              <a:rPr lang="en-US" sz="2400" dirty="0" smtClean="0"/>
              <a:t>Difference between being </a:t>
            </a:r>
            <a:r>
              <a:rPr lang="en-US" sz="2400" dirty="0" smtClean="0">
                <a:solidFill>
                  <a:schemeClr val="accent1"/>
                </a:solidFill>
              </a:rPr>
              <a:t>sad</a:t>
            </a:r>
            <a:r>
              <a:rPr lang="en-US" sz="2400" dirty="0" smtClean="0"/>
              <a:t> and </a:t>
            </a:r>
            <a:r>
              <a:rPr lang="en-US" sz="2400" dirty="0" smtClean="0">
                <a:solidFill>
                  <a:schemeClr val="accent1"/>
                </a:solidFill>
              </a:rPr>
              <a:t>depressed</a:t>
            </a:r>
            <a:r>
              <a:rPr lang="en-US" sz="2400" dirty="0" smtClean="0"/>
              <a:t> is:  depression is more severe, </a:t>
            </a:r>
            <a:r>
              <a:rPr lang="en-US" sz="2400" dirty="0" smtClean="0">
                <a:solidFill>
                  <a:schemeClr val="accent1"/>
                </a:solidFill>
              </a:rPr>
              <a:t>lasts at least two weeks </a:t>
            </a:r>
            <a:r>
              <a:rPr lang="en-US" sz="2400" dirty="0" smtClean="0"/>
              <a:t>and </a:t>
            </a:r>
            <a:r>
              <a:rPr lang="en-US" sz="2400" dirty="0" smtClean="0">
                <a:solidFill>
                  <a:schemeClr val="accent1"/>
                </a:solidFill>
              </a:rPr>
              <a:t>includes several symptoms</a:t>
            </a:r>
            <a:r>
              <a:rPr lang="en-US" sz="2400" dirty="0" smtClean="0"/>
              <a:t>.  It affects how you </a:t>
            </a:r>
            <a:r>
              <a:rPr lang="en-US" sz="2400" dirty="0" smtClean="0">
                <a:solidFill>
                  <a:schemeClr val="accent1"/>
                </a:solidFill>
              </a:rPr>
              <a:t>behave, interact</a:t>
            </a:r>
            <a:r>
              <a:rPr lang="en-US" sz="2400" dirty="0" smtClean="0"/>
              <a:t>, and </a:t>
            </a:r>
            <a:r>
              <a:rPr lang="en-US" sz="2400" dirty="0" smtClean="0">
                <a:solidFill>
                  <a:schemeClr val="accent1"/>
                </a:solidFill>
              </a:rPr>
              <a:t>feel</a:t>
            </a:r>
            <a:r>
              <a:rPr lang="en-US" sz="2400" dirty="0" smtClean="0"/>
              <a:t> about yourself.</a:t>
            </a:r>
          </a:p>
          <a:p>
            <a:pPr>
              <a:buNone/>
            </a:pP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pPr algn="ctr"/>
            <a:r>
              <a:rPr lang="en-US" dirty="0" smtClean="0">
                <a:solidFill>
                  <a:schemeClr val="accent1"/>
                </a:solidFill>
              </a:rPr>
              <a:t>Symptoms of Depression</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305800" cy="5711952"/>
          </a:xfrm>
        </p:spPr>
        <p:txBody>
          <a:bodyPr>
            <a:normAutofit/>
          </a:bodyPr>
          <a:lstStyle/>
          <a:p>
            <a:pPr algn="ctr"/>
            <a:endParaRPr lang="en-US" sz="2400" dirty="0" smtClean="0">
              <a:solidFill>
                <a:schemeClr val="accent1"/>
              </a:solidFill>
            </a:endParaRPr>
          </a:p>
          <a:p>
            <a:pPr algn="ctr"/>
            <a:r>
              <a:rPr lang="en-US" sz="2400" dirty="0" smtClean="0">
                <a:solidFill>
                  <a:schemeClr val="accent1"/>
                </a:solidFill>
              </a:rPr>
              <a:t>Physical</a:t>
            </a:r>
          </a:p>
          <a:p>
            <a:pPr algn="ctr">
              <a:buNone/>
            </a:pPr>
            <a:r>
              <a:rPr lang="en-US" sz="2400" dirty="0" smtClean="0"/>
              <a:t>	Change in eat or sleep patterns</a:t>
            </a:r>
          </a:p>
          <a:p>
            <a:pPr algn="ctr">
              <a:buNone/>
            </a:pPr>
            <a:r>
              <a:rPr lang="en-US" sz="2400" dirty="0" smtClean="0"/>
              <a:t>	Frequent complaints of head or stomachaches</a:t>
            </a:r>
          </a:p>
          <a:p>
            <a:pPr algn="ctr">
              <a:buNone/>
            </a:pPr>
            <a:r>
              <a:rPr lang="en-US" sz="2400" dirty="0" smtClean="0"/>
              <a:t>	Low energy</a:t>
            </a:r>
          </a:p>
          <a:p>
            <a:pPr algn="ctr"/>
            <a:endParaRPr lang="en-US" sz="2400" dirty="0" smtClean="0">
              <a:solidFill>
                <a:schemeClr val="accent1"/>
              </a:solidFill>
            </a:endParaRPr>
          </a:p>
          <a:p>
            <a:pPr algn="ctr"/>
            <a:r>
              <a:rPr lang="en-US" sz="2400" dirty="0" smtClean="0">
                <a:solidFill>
                  <a:schemeClr val="accent1"/>
                </a:solidFill>
              </a:rPr>
              <a:t>Mental</a:t>
            </a:r>
          </a:p>
          <a:p>
            <a:pPr algn="ctr">
              <a:buNone/>
            </a:pPr>
            <a:r>
              <a:rPr lang="en-US" sz="2400" dirty="0" smtClean="0"/>
              <a:t>	Poor concentration</a:t>
            </a:r>
          </a:p>
          <a:p>
            <a:pPr algn="ctr">
              <a:buNone/>
            </a:pPr>
            <a:r>
              <a:rPr lang="en-US" sz="2400" dirty="0" smtClean="0"/>
              <a:t>	Thoughts of suicide</a:t>
            </a:r>
          </a:p>
          <a:p>
            <a:pPr algn="ctr">
              <a:buNone/>
            </a:pPr>
            <a:r>
              <a:rPr lang="en-US" sz="2400" dirty="0" smtClean="0"/>
              <a:t>	Thoughts of self-destructive behavior</a:t>
            </a:r>
          </a:p>
          <a:p>
            <a:pPr algn="ctr">
              <a:buNone/>
            </a:pPr>
            <a:r>
              <a:rPr lang="en-US" sz="2400" dirty="0" smtClean="0"/>
              <a:t>	Difficulty making decisions</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4)">
                                      <p:cBhvr>
                                        <p:cTn id="7" dur="2000"/>
                                        <p:tgtEl>
                                          <p:spTgt spid="3">
                                            <p:txEl>
                                              <p:pRg st="2" end="2"/>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4)">
                                      <p:cBhvr>
                                        <p:cTn id="10" dur="2000"/>
                                        <p:tgtEl>
                                          <p:spTgt spid="3">
                                            <p:txEl>
                                              <p:pRg st="3" end="3"/>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heel(4)">
                                      <p:cBhvr>
                                        <p:cTn id="13" dur="2000"/>
                                        <p:tgtEl>
                                          <p:spTgt spid="3">
                                            <p:txEl>
                                              <p:pRg st="4" end="4"/>
                                            </p:txEl>
                                          </p:spTgt>
                                        </p:tgtEl>
                                      </p:cBhvr>
                                    </p:animEffect>
                                  </p:childTnLst>
                                </p:cTn>
                              </p:par>
                              <p:par>
                                <p:cTn id="14" presetID="45"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2000"/>
                                        <p:tgtEl>
                                          <p:spTgt spid="3">
                                            <p:txEl>
                                              <p:pRg st="7" end="7"/>
                                            </p:txEl>
                                          </p:spTgt>
                                        </p:tgtEl>
                                      </p:cBhvr>
                                    </p:animEffect>
                                    <p:anim calcmode="lin" valueType="num">
                                      <p:cBhvr>
                                        <p:cTn id="17"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18" dur="2000" fill="hold"/>
                                        <p:tgtEl>
                                          <p:spTgt spid="3">
                                            <p:txEl>
                                              <p:pRg st="7" end="7"/>
                                            </p:txEl>
                                          </p:spTgt>
                                        </p:tgtEl>
                                        <p:attrNameLst>
                                          <p:attrName>ppt_h</p:attrName>
                                        </p:attrNameLst>
                                      </p:cBhvr>
                                      <p:tavLst>
                                        <p:tav tm="0">
                                          <p:val>
                                            <p:strVal val="#ppt_h"/>
                                          </p:val>
                                        </p:tav>
                                        <p:tav tm="100000">
                                          <p:val>
                                            <p:strVal val="#ppt_h"/>
                                          </p:val>
                                        </p:tav>
                                      </p:tavLst>
                                    </p:anim>
                                  </p:childTnLst>
                                </p:cTn>
                              </p:par>
                              <p:par>
                                <p:cTn id="19" presetID="45"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2000"/>
                                        <p:tgtEl>
                                          <p:spTgt spid="3">
                                            <p:txEl>
                                              <p:pRg st="8" end="8"/>
                                            </p:txEl>
                                          </p:spTgt>
                                        </p:tgtEl>
                                      </p:cBhvr>
                                    </p:animEffect>
                                    <p:anim calcmode="lin" valueType="num">
                                      <p:cBhvr>
                                        <p:cTn id="22"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8" end="8"/>
                                            </p:txEl>
                                          </p:spTgt>
                                        </p:tgtEl>
                                        <p:attrNameLst>
                                          <p:attrName>ppt_h</p:attrName>
                                        </p:attrNameLst>
                                      </p:cBhvr>
                                      <p:tavLst>
                                        <p:tav tm="0">
                                          <p:val>
                                            <p:strVal val="#ppt_h"/>
                                          </p:val>
                                        </p:tav>
                                        <p:tav tm="100000">
                                          <p:val>
                                            <p:strVal val="#ppt_h"/>
                                          </p:val>
                                        </p:tav>
                                      </p:tavLst>
                                    </p:anim>
                                  </p:childTnLst>
                                </p:cTn>
                              </p:par>
                              <p:par>
                                <p:cTn id="24" presetID="45"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2000"/>
                                        <p:tgtEl>
                                          <p:spTgt spid="3">
                                            <p:txEl>
                                              <p:pRg st="9" end="9"/>
                                            </p:txEl>
                                          </p:spTgt>
                                        </p:tgtEl>
                                      </p:cBhvr>
                                    </p:animEffect>
                                    <p:anim calcmode="lin" valueType="num">
                                      <p:cBhvr>
                                        <p:cTn id="27"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9" end="9"/>
                                            </p:txEl>
                                          </p:spTgt>
                                        </p:tgtEl>
                                        <p:attrNameLst>
                                          <p:attrName>ppt_h</p:attrName>
                                        </p:attrNameLst>
                                      </p:cBhvr>
                                      <p:tavLst>
                                        <p:tav tm="0">
                                          <p:val>
                                            <p:strVal val="#ppt_h"/>
                                          </p:val>
                                        </p:tav>
                                        <p:tav tm="100000">
                                          <p:val>
                                            <p:strVal val="#ppt_h"/>
                                          </p:val>
                                        </p:tav>
                                      </p:tavLst>
                                    </p:anim>
                                  </p:childTnLst>
                                </p:cTn>
                              </p:par>
                              <p:par>
                                <p:cTn id="29" presetID="45"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2000"/>
                                        <p:tgtEl>
                                          <p:spTgt spid="3">
                                            <p:txEl>
                                              <p:pRg st="10" end="10"/>
                                            </p:txEl>
                                          </p:spTgt>
                                        </p:tgtEl>
                                      </p:cBhvr>
                                    </p:animEffect>
                                    <p:anim calcmode="lin" valueType="num">
                                      <p:cBhvr>
                                        <p:cTn id="32"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2000"/>
                                        <p:tgtEl>
                                          <p:spTgt spid="3">
                                            <p:txEl>
                                              <p:pRg st="6" end="6"/>
                                            </p:txEl>
                                          </p:spTgt>
                                        </p:tgtEl>
                                      </p:cBhvr>
                                    </p:animEffect>
                                    <p:anim calcmode="lin" valueType="num">
                                      <p:cBhvr>
                                        <p:cTn id="39"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0"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1443841"/>
            <a:ext cx="7391400" cy="5078313"/>
          </a:xfrm>
          <a:prstGeom prst="rect">
            <a:avLst/>
          </a:prstGeom>
        </p:spPr>
        <p:txBody>
          <a:bodyPr wrap="square">
            <a:spAutoFit/>
          </a:bodyPr>
          <a:lstStyle/>
          <a:p>
            <a:pPr marL="285750" indent="-285750" algn="ctr">
              <a:buFont typeface="Arial" panose="020B0604020202020204" pitchFamily="34" charset="0"/>
              <a:buChar char="•"/>
            </a:pPr>
            <a:r>
              <a:rPr lang="en-US" sz="2800" dirty="0">
                <a:solidFill>
                  <a:schemeClr val="accent1"/>
                </a:solidFill>
              </a:rPr>
              <a:t>Emotional</a:t>
            </a:r>
          </a:p>
          <a:p>
            <a:pPr algn="ctr"/>
            <a:r>
              <a:rPr lang="en-US" sz="2400" dirty="0"/>
              <a:t>	Frequent sadness, tearfulness </a:t>
            </a:r>
            <a:r>
              <a:rPr lang="en-US" sz="2400" dirty="0" smtClean="0"/>
              <a:t>or </a:t>
            </a:r>
            <a:r>
              <a:rPr lang="en-US" sz="2400" dirty="0"/>
              <a:t>crying</a:t>
            </a:r>
          </a:p>
          <a:p>
            <a:pPr algn="ctr"/>
            <a:r>
              <a:rPr lang="en-US" sz="2400" dirty="0"/>
              <a:t>	Empty or hopeless feelings</a:t>
            </a:r>
          </a:p>
          <a:p>
            <a:pPr algn="ctr"/>
            <a:r>
              <a:rPr lang="en-US" sz="2400" dirty="0"/>
              <a:t>	Feelings of inadequacy, </a:t>
            </a:r>
            <a:r>
              <a:rPr lang="en-US" sz="2400" dirty="0" smtClean="0"/>
              <a:t>	unworthiness </a:t>
            </a:r>
            <a:r>
              <a:rPr lang="en-US" sz="2400" dirty="0"/>
              <a:t>or </a:t>
            </a:r>
            <a:r>
              <a:rPr lang="en-US" sz="2400" dirty="0" smtClean="0"/>
              <a:t>	guilt</a:t>
            </a:r>
            <a:endParaRPr lang="en-US" sz="2400" dirty="0"/>
          </a:p>
          <a:p>
            <a:pPr algn="ctr"/>
            <a:r>
              <a:rPr lang="en-US" sz="2400" dirty="0"/>
              <a:t>	Increased irritability, anger or </a:t>
            </a:r>
            <a:r>
              <a:rPr lang="en-US" sz="2400" dirty="0" smtClean="0"/>
              <a:t>hostility</a:t>
            </a:r>
          </a:p>
          <a:p>
            <a:endParaRPr lang="en-US" sz="2400" dirty="0"/>
          </a:p>
          <a:p>
            <a:pPr marL="285750" indent="-285750" algn="ctr">
              <a:buFont typeface="Arial" panose="020B0604020202020204" pitchFamily="34" charset="0"/>
              <a:buChar char="•"/>
            </a:pPr>
            <a:r>
              <a:rPr lang="en-US" sz="3200" dirty="0">
                <a:solidFill>
                  <a:schemeClr val="accent1"/>
                </a:solidFill>
              </a:rPr>
              <a:t>Behavioral</a:t>
            </a:r>
          </a:p>
          <a:p>
            <a:pPr algn="ctr"/>
            <a:r>
              <a:rPr lang="en-US" sz="2400" dirty="0"/>
              <a:t>	Decreased interest in </a:t>
            </a:r>
            <a:endParaRPr lang="en-US" sz="2400" dirty="0" smtClean="0"/>
          </a:p>
          <a:p>
            <a:pPr algn="ctr"/>
            <a:r>
              <a:rPr lang="en-US" sz="2400" dirty="0" smtClean="0"/>
              <a:t>          favorite activities</a:t>
            </a:r>
            <a:endParaRPr lang="en-US" sz="2400" dirty="0"/>
          </a:p>
          <a:p>
            <a:pPr algn="ctr"/>
            <a:r>
              <a:rPr lang="en-US" sz="2400" dirty="0"/>
              <a:t>	Difficulty with relationships</a:t>
            </a:r>
          </a:p>
          <a:p>
            <a:pPr algn="ctr"/>
            <a:r>
              <a:rPr lang="en-US" sz="2400" dirty="0"/>
              <a:t>	Frequent absences or poor </a:t>
            </a:r>
            <a:r>
              <a:rPr lang="en-US" sz="2400" dirty="0" smtClean="0"/>
              <a:t>	performance </a:t>
            </a:r>
            <a:r>
              <a:rPr lang="en-US" sz="2400" dirty="0"/>
              <a:t>in school</a:t>
            </a:r>
          </a:p>
        </p:txBody>
      </p:sp>
      <p:pic>
        <p:nvPicPr>
          <p:cNvPr id="2" name="Picture 1"/>
          <p:cNvPicPr>
            <a:picLocks noChangeAspect="1"/>
          </p:cNvPicPr>
          <p:nvPr/>
        </p:nvPicPr>
        <p:blipFill>
          <a:blip r:embed="rId2"/>
          <a:stretch>
            <a:fillRect/>
          </a:stretch>
        </p:blipFill>
        <p:spPr>
          <a:xfrm>
            <a:off x="381000" y="3886200"/>
            <a:ext cx="2857500" cy="2857500"/>
          </a:xfrm>
          <a:prstGeom prst="rect">
            <a:avLst/>
          </a:prstGeom>
        </p:spPr>
      </p:pic>
    </p:spTree>
    <p:extLst>
      <p:ext uri="{BB962C8B-B14F-4D97-AF65-F5344CB8AC3E}">
        <p14:creationId xmlns:p14="http://schemas.microsoft.com/office/powerpoint/2010/main" val="322540935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anim calcmode="lin" valueType="num">
                                      <p:cBhvr>
                                        <p:cTn id="13"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4">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anim calcmode="lin" valueType="num">
                                      <p:cBhvr>
                                        <p:cTn id="18"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4">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anim calcmode="lin" valueType="num">
                                      <p:cBhvr>
                                        <p:cTn id="23"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4">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anim calcmode="lin" valueType="num">
                                      <p:cBhvr>
                                        <p:cTn id="28"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2000"/>
                                        <p:tgtEl>
                                          <p:spTgt spid="4">
                                            <p:txEl>
                                              <p:pRg st="6" end="6"/>
                                            </p:txEl>
                                          </p:spTgt>
                                        </p:tgtEl>
                                      </p:cBhvr>
                                    </p:animEffect>
                                    <p:anim calcmode="lin" valueType="num">
                                      <p:cBhvr>
                                        <p:cTn id="35" dur="2000" fill="hold"/>
                                        <p:tgtEl>
                                          <p:spTgt spid="4">
                                            <p:txEl>
                                              <p:pRg st="6" end="6"/>
                                            </p:txEl>
                                          </p:spTgt>
                                        </p:tgtEl>
                                        <p:attrNameLst>
                                          <p:attrName>ppt_w</p:attrName>
                                        </p:attrNameLst>
                                      </p:cBhvr>
                                      <p:tavLst>
                                        <p:tav tm="0" fmla="#ppt_w*sin(2.5*pi*$)">
                                          <p:val>
                                            <p:fltVal val="0"/>
                                          </p:val>
                                        </p:tav>
                                        <p:tav tm="100000">
                                          <p:val>
                                            <p:fltVal val="1"/>
                                          </p:val>
                                        </p:tav>
                                      </p:tavLst>
                                    </p:anim>
                                    <p:anim calcmode="lin" valueType="num">
                                      <p:cBhvr>
                                        <p:cTn id="36" dur="2000" fill="hold"/>
                                        <p:tgtEl>
                                          <p:spTgt spid="4">
                                            <p:txEl>
                                              <p:pRg st="6" end="6"/>
                                            </p:txEl>
                                          </p:spTgt>
                                        </p:tgtEl>
                                        <p:attrNameLst>
                                          <p:attrName>ppt_h</p:attrName>
                                        </p:attrNameLst>
                                      </p:cBhvr>
                                      <p:tavLst>
                                        <p:tav tm="0">
                                          <p:val>
                                            <p:strVal val="#ppt_h"/>
                                          </p:val>
                                        </p:tav>
                                        <p:tav tm="100000">
                                          <p:val>
                                            <p:strVal val="#ppt_h"/>
                                          </p:val>
                                        </p:tav>
                                      </p:tavLst>
                                    </p:anim>
                                  </p:childTnLst>
                                </p:cTn>
                              </p:par>
                              <p:par>
                                <p:cTn id="37" presetID="45" presetClass="entr" presetSubtype="0" fill="hold"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fade">
                                      <p:cBhvr>
                                        <p:cTn id="39" dur="2000"/>
                                        <p:tgtEl>
                                          <p:spTgt spid="4">
                                            <p:txEl>
                                              <p:pRg st="7" end="7"/>
                                            </p:txEl>
                                          </p:spTgt>
                                        </p:tgtEl>
                                      </p:cBhvr>
                                    </p:animEffect>
                                    <p:anim calcmode="lin" valueType="num">
                                      <p:cBhvr>
                                        <p:cTn id="40" dur="2000" fill="hold"/>
                                        <p:tgtEl>
                                          <p:spTgt spid="4">
                                            <p:txEl>
                                              <p:pRg st="7" end="7"/>
                                            </p:txEl>
                                          </p:spTgt>
                                        </p:tgtEl>
                                        <p:attrNameLst>
                                          <p:attrName>ppt_w</p:attrName>
                                        </p:attrNameLst>
                                      </p:cBhvr>
                                      <p:tavLst>
                                        <p:tav tm="0" fmla="#ppt_w*sin(2.5*pi*$)">
                                          <p:val>
                                            <p:fltVal val="0"/>
                                          </p:val>
                                        </p:tav>
                                        <p:tav tm="100000">
                                          <p:val>
                                            <p:fltVal val="1"/>
                                          </p:val>
                                        </p:tav>
                                      </p:tavLst>
                                    </p:anim>
                                    <p:anim calcmode="lin" valueType="num">
                                      <p:cBhvr>
                                        <p:cTn id="41" dur="2000" fill="hold"/>
                                        <p:tgtEl>
                                          <p:spTgt spid="4">
                                            <p:txEl>
                                              <p:pRg st="7" end="7"/>
                                            </p:txEl>
                                          </p:spTgt>
                                        </p:tgtEl>
                                        <p:attrNameLst>
                                          <p:attrName>ppt_h</p:attrName>
                                        </p:attrNameLst>
                                      </p:cBhvr>
                                      <p:tavLst>
                                        <p:tav tm="0">
                                          <p:val>
                                            <p:strVal val="#ppt_h"/>
                                          </p:val>
                                        </p:tav>
                                        <p:tav tm="100000">
                                          <p:val>
                                            <p:strVal val="#ppt_h"/>
                                          </p:val>
                                        </p:tav>
                                      </p:tavLst>
                                    </p:anim>
                                  </p:childTnLst>
                                </p:cTn>
                              </p:par>
                              <p:par>
                                <p:cTn id="42" presetID="45" presetClass="entr" presetSubtype="0" fill="hold" nodeType="with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Effect transition="in" filter="fade">
                                      <p:cBhvr>
                                        <p:cTn id="44" dur="2000"/>
                                        <p:tgtEl>
                                          <p:spTgt spid="4">
                                            <p:txEl>
                                              <p:pRg st="8" end="8"/>
                                            </p:txEl>
                                          </p:spTgt>
                                        </p:tgtEl>
                                      </p:cBhvr>
                                    </p:animEffect>
                                    <p:anim calcmode="lin" valueType="num">
                                      <p:cBhvr>
                                        <p:cTn id="45" dur="2000" fill="hold"/>
                                        <p:tgtEl>
                                          <p:spTgt spid="4">
                                            <p:txEl>
                                              <p:pRg st="8" end="8"/>
                                            </p:txEl>
                                          </p:spTgt>
                                        </p:tgtEl>
                                        <p:attrNameLst>
                                          <p:attrName>ppt_w</p:attrName>
                                        </p:attrNameLst>
                                      </p:cBhvr>
                                      <p:tavLst>
                                        <p:tav tm="0" fmla="#ppt_w*sin(2.5*pi*$)">
                                          <p:val>
                                            <p:fltVal val="0"/>
                                          </p:val>
                                        </p:tav>
                                        <p:tav tm="100000">
                                          <p:val>
                                            <p:fltVal val="1"/>
                                          </p:val>
                                        </p:tav>
                                      </p:tavLst>
                                    </p:anim>
                                    <p:anim calcmode="lin" valueType="num">
                                      <p:cBhvr>
                                        <p:cTn id="46" dur="2000" fill="hold"/>
                                        <p:tgtEl>
                                          <p:spTgt spid="4">
                                            <p:txEl>
                                              <p:pRg st="8" end="8"/>
                                            </p:txEl>
                                          </p:spTgt>
                                        </p:tgtEl>
                                        <p:attrNameLst>
                                          <p:attrName>ppt_h</p:attrName>
                                        </p:attrNameLst>
                                      </p:cBhvr>
                                      <p:tavLst>
                                        <p:tav tm="0">
                                          <p:val>
                                            <p:strVal val="#ppt_h"/>
                                          </p:val>
                                        </p:tav>
                                        <p:tav tm="100000">
                                          <p:val>
                                            <p:strVal val="#ppt_h"/>
                                          </p:val>
                                        </p:tav>
                                      </p:tavLst>
                                    </p:anim>
                                  </p:childTnLst>
                                </p:cTn>
                              </p:par>
                              <p:par>
                                <p:cTn id="47" presetID="45" presetClass="entr" presetSubtype="0" fill="hold" nodeType="with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Effect transition="in" filter="fade">
                                      <p:cBhvr>
                                        <p:cTn id="49" dur="2000"/>
                                        <p:tgtEl>
                                          <p:spTgt spid="4">
                                            <p:txEl>
                                              <p:pRg st="9" end="9"/>
                                            </p:txEl>
                                          </p:spTgt>
                                        </p:tgtEl>
                                      </p:cBhvr>
                                    </p:animEffect>
                                    <p:anim calcmode="lin" valueType="num">
                                      <p:cBhvr>
                                        <p:cTn id="50" dur="2000" fill="hold"/>
                                        <p:tgtEl>
                                          <p:spTgt spid="4">
                                            <p:txEl>
                                              <p:pRg st="9" end="9"/>
                                            </p:txEl>
                                          </p:spTgt>
                                        </p:tgtEl>
                                        <p:attrNameLst>
                                          <p:attrName>ppt_w</p:attrName>
                                        </p:attrNameLst>
                                      </p:cBhvr>
                                      <p:tavLst>
                                        <p:tav tm="0" fmla="#ppt_w*sin(2.5*pi*$)">
                                          <p:val>
                                            <p:fltVal val="0"/>
                                          </p:val>
                                        </p:tav>
                                        <p:tav tm="100000">
                                          <p:val>
                                            <p:fltVal val="1"/>
                                          </p:val>
                                        </p:tav>
                                      </p:tavLst>
                                    </p:anim>
                                    <p:anim calcmode="lin" valueType="num">
                                      <p:cBhvr>
                                        <p:cTn id="51" dur="2000" fill="hold"/>
                                        <p:tgtEl>
                                          <p:spTgt spid="4">
                                            <p:txEl>
                                              <p:pRg st="9" end="9"/>
                                            </p:txEl>
                                          </p:spTgt>
                                        </p:tgtEl>
                                        <p:attrNameLst>
                                          <p:attrName>ppt_h</p:attrName>
                                        </p:attrNameLst>
                                      </p:cBhvr>
                                      <p:tavLst>
                                        <p:tav tm="0">
                                          <p:val>
                                            <p:strVal val="#ppt_h"/>
                                          </p:val>
                                        </p:tav>
                                        <p:tav tm="100000">
                                          <p:val>
                                            <p:strVal val="#ppt_h"/>
                                          </p:val>
                                        </p:tav>
                                      </p:tavLst>
                                    </p:anim>
                                  </p:childTnLst>
                                </p:cTn>
                              </p:par>
                              <p:par>
                                <p:cTn id="52" presetID="45" presetClass="entr" presetSubtype="0" fill="hold" nodeType="withEffect">
                                  <p:stCondLst>
                                    <p:cond delay="0"/>
                                  </p:stCondLst>
                                  <p:childTnLst>
                                    <p:set>
                                      <p:cBhvr>
                                        <p:cTn id="53" dur="1" fill="hold">
                                          <p:stCondLst>
                                            <p:cond delay="0"/>
                                          </p:stCondLst>
                                        </p:cTn>
                                        <p:tgtEl>
                                          <p:spTgt spid="4">
                                            <p:txEl>
                                              <p:pRg st="10" end="10"/>
                                            </p:txEl>
                                          </p:spTgt>
                                        </p:tgtEl>
                                        <p:attrNameLst>
                                          <p:attrName>style.visibility</p:attrName>
                                        </p:attrNameLst>
                                      </p:cBhvr>
                                      <p:to>
                                        <p:strVal val="visible"/>
                                      </p:to>
                                    </p:set>
                                    <p:animEffect transition="in" filter="fade">
                                      <p:cBhvr>
                                        <p:cTn id="54" dur="2000"/>
                                        <p:tgtEl>
                                          <p:spTgt spid="4">
                                            <p:txEl>
                                              <p:pRg st="10" end="10"/>
                                            </p:txEl>
                                          </p:spTgt>
                                        </p:tgtEl>
                                      </p:cBhvr>
                                    </p:animEffect>
                                    <p:anim calcmode="lin" valueType="num">
                                      <p:cBhvr>
                                        <p:cTn id="55" dur="2000" fill="hold"/>
                                        <p:tgtEl>
                                          <p:spTgt spid="4">
                                            <p:txEl>
                                              <p:pRg st="10" end="10"/>
                                            </p:txEl>
                                          </p:spTgt>
                                        </p:tgtEl>
                                        <p:attrNameLst>
                                          <p:attrName>ppt_w</p:attrName>
                                        </p:attrNameLst>
                                      </p:cBhvr>
                                      <p:tavLst>
                                        <p:tav tm="0" fmla="#ppt_w*sin(2.5*pi*$)">
                                          <p:val>
                                            <p:fltVal val="0"/>
                                          </p:val>
                                        </p:tav>
                                        <p:tav tm="100000">
                                          <p:val>
                                            <p:fltVal val="1"/>
                                          </p:val>
                                        </p:tav>
                                      </p:tavLst>
                                    </p:anim>
                                    <p:anim calcmode="lin" valueType="num">
                                      <p:cBhvr>
                                        <p:cTn id="56" dur="2000" fill="hold"/>
                                        <p:tgtEl>
                                          <p:spTgt spid="4">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228600"/>
            <a:ext cx="6934200" cy="838200"/>
          </a:xfrm>
        </p:spPr>
        <p:txBody>
          <a:bodyPr/>
          <a:lstStyle/>
          <a:p>
            <a:r>
              <a:rPr lang="en-US" dirty="0" smtClean="0">
                <a:solidFill>
                  <a:schemeClr val="accent1"/>
                </a:solidFill>
              </a:rPr>
              <a:t>Three Types of Depression</a:t>
            </a:r>
            <a:endParaRPr lang="en-US" dirty="0">
              <a:solidFill>
                <a:schemeClr val="accent1"/>
              </a:solidFill>
            </a:endParaRPr>
          </a:p>
        </p:txBody>
      </p:sp>
      <p:sp>
        <p:nvSpPr>
          <p:cNvPr id="3" name="Content Placeholder 2"/>
          <p:cNvSpPr>
            <a:spLocks noGrp="1"/>
          </p:cNvSpPr>
          <p:nvPr>
            <p:ph idx="1"/>
          </p:nvPr>
        </p:nvSpPr>
        <p:spPr>
          <a:xfrm>
            <a:off x="838200" y="1219200"/>
            <a:ext cx="8001000" cy="5105400"/>
          </a:xfrm>
        </p:spPr>
        <p:txBody>
          <a:bodyPr>
            <a:noAutofit/>
          </a:bodyPr>
          <a:lstStyle/>
          <a:p>
            <a:r>
              <a:rPr lang="en-US" sz="2400" dirty="0" smtClean="0">
                <a:solidFill>
                  <a:schemeClr val="accent1"/>
                </a:solidFill>
              </a:rPr>
              <a:t>Major Depression- </a:t>
            </a:r>
            <a:r>
              <a:rPr lang="en-US" sz="2400" dirty="0" smtClean="0"/>
              <a:t>can occur several times in one’s life.  Gets in the way of work, sleep, study, and enjoyment of life.</a:t>
            </a:r>
          </a:p>
          <a:p>
            <a:endParaRPr lang="en-US" sz="2400" dirty="0" smtClean="0"/>
          </a:p>
          <a:p>
            <a:r>
              <a:rPr lang="en-US" sz="2400" dirty="0" smtClean="0">
                <a:solidFill>
                  <a:schemeClr val="accent1"/>
                </a:solidFill>
              </a:rPr>
              <a:t>Dysthymia</a:t>
            </a:r>
            <a:r>
              <a:rPr lang="en-US" sz="2400" dirty="0" smtClean="0"/>
              <a:t>- less severe, but long lasting.  Can keep a person from functioning well, feeling good, or experiencing joy.</a:t>
            </a:r>
          </a:p>
          <a:p>
            <a:endParaRPr lang="en-US" sz="2400" dirty="0" smtClean="0"/>
          </a:p>
          <a:p>
            <a:r>
              <a:rPr lang="en-US" sz="2400" dirty="0" smtClean="0">
                <a:solidFill>
                  <a:schemeClr val="accent1"/>
                </a:solidFill>
              </a:rPr>
              <a:t>Bipolar Disorder- </a:t>
            </a:r>
            <a:r>
              <a:rPr lang="en-US" sz="2400" dirty="0" smtClean="0"/>
              <a:t>least common.  Cycles of mood swings, alternating between mania (severe high) to depression (severe low).</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Causes of Depression</a:t>
            </a:r>
            <a:endParaRPr lang="en-US" dirty="0">
              <a:solidFill>
                <a:schemeClr val="accent1"/>
              </a:solidFill>
            </a:endParaRPr>
          </a:p>
        </p:txBody>
      </p:sp>
      <p:sp>
        <p:nvSpPr>
          <p:cNvPr id="3" name="Content Placeholder 2"/>
          <p:cNvSpPr>
            <a:spLocks noGrp="1"/>
          </p:cNvSpPr>
          <p:nvPr>
            <p:ph idx="1"/>
          </p:nvPr>
        </p:nvSpPr>
        <p:spPr>
          <a:xfrm>
            <a:off x="990601" y="1447800"/>
            <a:ext cx="7543800" cy="4463422"/>
          </a:xfrm>
        </p:spPr>
        <p:txBody>
          <a:bodyPr>
            <a:noAutofit/>
          </a:bodyPr>
          <a:lstStyle/>
          <a:p>
            <a:r>
              <a:rPr lang="en-US" sz="2000" dirty="0" smtClean="0">
                <a:solidFill>
                  <a:schemeClr val="accent1"/>
                </a:solidFill>
              </a:rPr>
              <a:t>Genetics:  </a:t>
            </a:r>
            <a:r>
              <a:rPr lang="en-US" sz="2000" dirty="0" smtClean="0">
                <a:solidFill>
                  <a:schemeClr val="tx1"/>
                </a:solidFill>
              </a:rPr>
              <a:t>runs in families</a:t>
            </a:r>
          </a:p>
          <a:p>
            <a:r>
              <a:rPr lang="en-US" sz="2000" dirty="0" smtClean="0">
                <a:solidFill>
                  <a:schemeClr val="accent1"/>
                </a:solidFill>
              </a:rPr>
              <a:t>Triggers:  </a:t>
            </a:r>
          </a:p>
          <a:p>
            <a:pPr marL="0" indent="0">
              <a:buNone/>
            </a:pPr>
            <a:r>
              <a:rPr lang="en-US" sz="2000" dirty="0">
                <a:solidFill>
                  <a:schemeClr val="accent1"/>
                </a:solidFill>
              </a:rPr>
              <a:t>	</a:t>
            </a:r>
            <a:r>
              <a:rPr lang="en-US" sz="2000" dirty="0" smtClean="0"/>
              <a:t>loss of a loved one                               </a:t>
            </a:r>
          </a:p>
          <a:p>
            <a:pPr>
              <a:buNone/>
            </a:pPr>
            <a:r>
              <a:rPr lang="en-US" sz="2000" dirty="0" smtClean="0"/>
              <a:t>		 divorce </a:t>
            </a:r>
          </a:p>
          <a:p>
            <a:pPr>
              <a:buNone/>
            </a:pPr>
            <a:r>
              <a:rPr lang="en-US" sz="2000" dirty="0" smtClean="0"/>
              <a:t>		 learning or behavioral problems</a:t>
            </a:r>
          </a:p>
          <a:p>
            <a:pPr>
              <a:buNone/>
            </a:pPr>
            <a:r>
              <a:rPr lang="en-US" sz="2000" dirty="0" smtClean="0"/>
              <a:t>		 physical or emotional abuse</a:t>
            </a:r>
          </a:p>
          <a:p>
            <a:pPr>
              <a:buNone/>
            </a:pPr>
            <a:r>
              <a:rPr lang="en-US" sz="2000" dirty="0" smtClean="0"/>
              <a:t>		 trauma</a:t>
            </a:r>
          </a:p>
          <a:p>
            <a:pPr>
              <a:buNone/>
            </a:pPr>
            <a:endParaRPr lang="en-US" sz="2000" dirty="0" smtClean="0"/>
          </a:p>
          <a:p>
            <a:r>
              <a:rPr lang="en-US" sz="2000" dirty="0" smtClean="0">
                <a:solidFill>
                  <a:schemeClr val="accent1"/>
                </a:solidFill>
              </a:rPr>
              <a:t>Treatment</a:t>
            </a:r>
            <a:r>
              <a:rPr lang="en-US" sz="2000" dirty="0" smtClean="0"/>
              <a:t>:</a:t>
            </a:r>
          </a:p>
          <a:p>
            <a:pPr>
              <a:buNone/>
            </a:pPr>
            <a:r>
              <a:rPr lang="en-US" sz="2000" dirty="0" smtClean="0"/>
              <a:t>	80% of people can be helped with</a:t>
            </a:r>
            <a:r>
              <a:rPr lang="en-US" sz="2000" dirty="0"/>
              <a:t> c</a:t>
            </a:r>
            <a:r>
              <a:rPr lang="en-US" sz="2000" dirty="0" smtClean="0"/>
              <a:t>ounseling and medication or both</a:t>
            </a:r>
            <a:endParaRPr lang="en-US" sz="2000" dirty="0"/>
          </a:p>
        </p:txBody>
      </p:sp>
      <p:pic>
        <p:nvPicPr>
          <p:cNvPr id="4" name="Picture 3"/>
          <p:cNvPicPr>
            <a:picLocks noChangeAspect="1"/>
          </p:cNvPicPr>
          <p:nvPr/>
        </p:nvPicPr>
        <p:blipFill>
          <a:blip r:embed="rId2"/>
          <a:stretch>
            <a:fillRect/>
          </a:stretch>
        </p:blipFill>
        <p:spPr>
          <a:xfrm>
            <a:off x="5638800" y="2134786"/>
            <a:ext cx="3463000" cy="258378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V</a:t>
            </a:r>
            <a:r>
              <a:rPr lang="en-US" sz="4000" dirty="0" smtClean="0">
                <a:solidFill>
                  <a:schemeClr val="accent1"/>
                </a:solidFill>
              </a:rPr>
              <a:t>ocabulary</a:t>
            </a:r>
            <a:endParaRPr lang="en-US" sz="4000" dirty="0">
              <a:solidFill>
                <a:schemeClr val="accent1"/>
              </a:solidFill>
            </a:endParaRPr>
          </a:p>
        </p:txBody>
      </p:sp>
      <p:sp>
        <p:nvSpPr>
          <p:cNvPr id="3" name="Content Placeholder 2"/>
          <p:cNvSpPr>
            <a:spLocks noGrp="1"/>
          </p:cNvSpPr>
          <p:nvPr>
            <p:ph idx="1"/>
          </p:nvPr>
        </p:nvSpPr>
        <p:spPr/>
        <p:txBody>
          <a:bodyPr/>
          <a:lstStyle/>
          <a:p>
            <a:r>
              <a:rPr lang="en-US" sz="2800" dirty="0" smtClean="0"/>
              <a:t>Anxiety</a:t>
            </a:r>
          </a:p>
          <a:p>
            <a:r>
              <a:rPr lang="en-US" sz="2800" dirty="0" smtClean="0"/>
              <a:t>Depression</a:t>
            </a:r>
          </a:p>
          <a:p>
            <a:r>
              <a:rPr lang="en-US" sz="2800" dirty="0" smtClean="0"/>
              <a:t>Apathy</a:t>
            </a:r>
          </a:p>
          <a:p>
            <a:r>
              <a:rPr lang="en-US" sz="2800" dirty="0" smtClean="0"/>
              <a:t>Mental Disorder</a:t>
            </a:r>
          </a:p>
          <a:p>
            <a:r>
              <a:rPr lang="en-US" sz="2800" dirty="0" smtClean="0"/>
              <a:t>Stigma</a:t>
            </a:r>
          </a:p>
          <a:p>
            <a:r>
              <a:rPr lang="en-US" sz="2800" dirty="0" smtClean="0"/>
              <a:t>Alienation</a:t>
            </a:r>
          </a:p>
          <a:p>
            <a:pPr>
              <a:buNone/>
            </a:pPr>
            <a:endParaRPr lang="en-US" dirty="0" smtClean="0"/>
          </a:p>
        </p:txBody>
      </p:sp>
    </p:spTree>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Video:  Teen Depression</a:t>
            </a:r>
            <a:endParaRPr lang="en-US" sz="4000" dirty="0">
              <a:solidFill>
                <a:srgbClr val="FF0000"/>
              </a:solidFill>
            </a:endParaRPr>
          </a:p>
        </p:txBody>
      </p:sp>
      <p:pic>
        <p:nvPicPr>
          <p:cNvPr id="4" name="Content Placeholder 3" descr="depression.jpg"/>
          <p:cNvPicPr>
            <a:picLocks noGrp="1" noChangeAspect="1"/>
          </p:cNvPicPr>
          <p:nvPr>
            <p:ph idx="1"/>
          </p:nvPr>
        </p:nvPicPr>
        <p:blipFill>
          <a:blip r:embed="rId2" cstate="print"/>
          <a:stretch>
            <a:fillRect/>
          </a:stretch>
        </p:blipFill>
        <p:spPr>
          <a:xfrm>
            <a:off x="2952750" y="3189287"/>
            <a:ext cx="4572000" cy="1666875"/>
          </a:xfrm>
        </p:spPr>
      </p:pic>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accent1"/>
                </a:solidFill>
              </a:rPr>
              <a:t>ADHD</a:t>
            </a:r>
            <a:endParaRPr lang="en-US" sz="4400" dirty="0">
              <a:solidFill>
                <a:schemeClr val="accent1"/>
              </a:solidFill>
            </a:endParaRPr>
          </a:p>
        </p:txBody>
      </p:sp>
      <p:sp>
        <p:nvSpPr>
          <p:cNvPr id="3" name="Content Placeholder 2"/>
          <p:cNvSpPr>
            <a:spLocks noGrp="1"/>
          </p:cNvSpPr>
          <p:nvPr>
            <p:ph idx="1"/>
          </p:nvPr>
        </p:nvSpPr>
        <p:spPr>
          <a:xfrm>
            <a:off x="685801" y="1600200"/>
            <a:ext cx="7848600" cy="4953000"/>
          </a:xfrm>
        </p:spPr>
        <p:txBody>
          <a:bodyPr>
            <a:noAutofit/>
          </a:bodyPr>
          <a:lstStyle/>
          <a:p>
            <a:r>
              <a:rPr lang="en-US" sz="2400" dirty="0" smtClean="0">
                <a:solidFill>
                  <a:schemeClr val="accent1"/>
                </a:solidFill>
              </a:rPr>
              <a:t>Symptoms:</a:t>
            </a:r>
          </a:p>
          <a:p>
            <a:pPr>
              <a:buNone/>
            </a:pPr>
            <a:r>
              <a:rPr lang="en-US" sz="2400" dirty="0" smtClean="0"/>
              <a:t>			Difficulty paying attention</a:t>
            </a:r>
          </a:p>
          <a:p>
            <a:pPr>
              <a:buNone/>
            </a:pPr>
            <a:r>
              <a:rPr lang="en-US" sz="2400" dirty="0" smtClean="0"/>
              <a:t>			Overly active or impulsive         </a:t>
            </a:r>
          </a:p>
          <a:p>
            <a:pPr>
              <a:buNone/>
            </a:pPr>
            <a:r>
              <a:rPr lang="en-US" sz="2400" dirty="0" smtClean="0"/>
              <a:t>			Hyper focused</a:t>
            </a:r>
          </a:p>
          <a:p>
            <a:pPr>
              <a:buNone/>
            </a:pPr>
            <a:endParaRPr lang="en-US" sz="2400" dirty="0" smtClean="0"/>
          </a:p>
          <a:p>
            <a:r>
              <a:rPr lang="en-US" sz="2400" dirty="0" smtClean="0">
                <a:solidFill>
                  <a:schemeClr val="accent1"/>
                </a:solidFill>
              </a:rPr>
              <a:t>Causes:  </a:t>
            </a:r>
            <a:r>
              <a:rPr lang="en-US" sz="2400" dirty="0" smtClean="0"/>
              <a:t>Genetics</a:t>
            </a:r>
          </a:p>
          <a:p>
            <a:endParaRPr lang="en-US" sz="2400" dirty="0" smtClean="0"/>
          </a:p>
          <a:p>
            <a:r>
              <a:rPr lang="en-US" sz="2400" dirty="0" smtClean="0">
                <a:solidFill>
                  <a:schemeClr val="accent1"/>
                </a:solidFill>
              </a:rPr>
              <a:t>Treatment:  </a:t>
            </a:r>
            <a:r>
              <a:rPr lang="en-US" sz="2400" dirty="0" smtClean="0"/>
              <a:t>includes medication and behavioral therapy.  ADHD can only be managed not cured.</a:t>
            </a:r>
          </a:p>
          <a:p>
            <a:pPr>
              <a:buNone/>
            </a:pPr>
            <a:r>
              <a:rPr lang="en-US" sz="2400" dirty="0" smtClean="0"/>
              <a:t>			</a:t>
            </a:r>
            <a:endParaRPr lang="en-US" sz="2400" dirty="0"/>
          </a:p>
        </p:txBody>
      </p:sp>
      <p:pic>
        <p:nvPicPr>
          <p:cNvPr id="4" name="Picture 3"/>
          <p:cNvPicPr>
            <a:picLocks noChangeAspect="1"/>
          </p:cNvPicPr>
          <p:nvPr/>
        </p:nvPicPr>
        <p:blipFill>
          <a:blip r:embed="rId2"/>
          <a:stretch>
            <a:fillRect/>
          </a:stretch>
        </p:blipFill>
        <p:spPr>
          <a:xfrm>
            <a:off x="4953000" y="3023382"/>
            <a:ext cx="4038600" cy="20193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a:normAutofit/>
          </a:bodyPr>
          <a:lstStyle/>
          <a:p>
            <a:pPr algn="ctr"/>
            <a:r>
              <a:rPr lang="en-US" dirty="0" smtClean="0">
                <a:solidFill>
                  <a:schemeClr val="accent1"/>
                </a:solidFill>
              </a:rPr>
              <a:t>Eating disorders</a:t>
            </a:r>
            <a:endParaRPr lang="en-US" dirty="0">
              <a:solidFill>
                <a:schemeClr val="accent1"/>
              </a:solidFill>
            </a:endParaRPr>
          </a:p>
        </p:txBody>
      </p:sp>
      <p:sp>
        <p:nvSpPr>
          <p:cNvPr id="3" name="Content Placeholder 2"/>
          <p:cNvSpPr>
            <a:spLocks noGrp="1"/>
          </p:cNvSpPr>
          <p:nvPr>
            <p:ph idx="1"/>
          </p:nvPr>
        </p:nvSpPr>
        <p:spPr>
          <a:xfrm>
            <a:off x="457200" y="914400"/>
            <a:ext cx="8534400" cy="5943600"/>
          </a:xfrm>
        </p:spPr>
        <p:txBody>
          <a:bodyPr>
            <a:normAutofit fontScale="92500" lnSpcReduction="20000"/>
          </a:bodyPr>
          <a:lstStyle/>
          <a:p>
            <a:pPr algn="ctr"/>
            <a:r>
              <a:rPr lang="en-US" dirty="0" smtClean="0">
                <a:solidFill>
                  <a:schemeClr val="accent1"/>
                </a:solidFill>
              </a:rPr>
              <a:t>Types</a:t>
            </a:r>
            <a:r>
              <a:rPr lang="en-US" dirty="0" smtClean="0"/>
              <a:t>:</a:t>
            </a:r>
          </a:p>
          <a:p>
            <a:pPr algn="ctr">
              <a:buNone/>
            </a:pPr>
            <a:r>
              <a:rPr lang="en-US" dirty="0" smtClean="0"/>
              <a:t>	</a:t>
            </a:r>
            <a:r>
              <a:rPr lang="en-US" sz="2200" dirty="0" smtClean="0">
                <a:solidFill>
                  <a:schemeClr val="accent1"/>
                </a:solidFill>
              </a:rPr>
              <a:t>Anorexia</a:t>
            </a:r>
            <a:r>
              <a:rPr lang="en-US" sz="2200" dirty="0" smtClean="0"/>
              <a:t>- starvation of one’s self due to unrealistic body image.</a:t>
            </a:r>
          </a:p>
          <a:p>
            <a:pPr algn="ctr">
              <a:buNone/>
            </a:pPr>
            <a:r>
              <a:rPr lang="en-US" sz="2200" dirty="0" smtClean="0"/>
              <a:t>	</a:t>
            </a:r>
          </a:p>
          <a:p>
            <a:pPr algn="ctr">
              <a:buNone/>
            </a:pPr>
            <a:r>
              <a:rPr lang="en-US" sz="2200" dirty="0" smtClean="0"/>
              <a:t>	</a:t>
            </a:r>
            <a:r>
              <a:rPr lang="en-US" sz="2200" dirty="0" smtClean="0">
                <a:solidFill>
                  <a:schemeClr val="accent1"/>
                </a:solidFill>
              </a:rPr>
              <a:t>Bulimia</a:t>
            </a:r>
            <a:r>
              <a:rPr lang="en-US" sz="2200" dirty="0" smtClean="0"/>
              <a:t>- cycles of binging and purging.  They may vomit, take laxatives or diuretics.</a:t>
            </a:r>
          </a:p>
          <a:p>
            <a:pPr algn="ctr">
              <a:buNone/>
            </a:pPr>
            <a:endParaRPr lang="en-US" sz="2200" dirty="0" smtClean="0"/>
          </a:p>
          <a:p>
            <a:pPr algn="ctr">
              <a:buNone/>
            </a:pPr>
            <a:r>
              <a:rPr lang="en-US" sz="2200" dirty="0" smtClean="0"/>
              <a:t>	</a:t>
            </a:r>
            <a:r>
              <a:rPr lang="en-US" sz="2200" dirty="0" smtClean="0">
                <a:solidFill>
                  <a:schemeClr val="accent1"/>
                </a:solidFill>
              </a:rPr>
              <a:t>Binge Eaters- </a:t>
            </a:r>
            <a:r>
              <a:rPr lang="en-US" sz="2200" dirty="0" smtClean="0"/>
              <a:t>uncontrolled eating in large quantities in a short period of time, often followed by shame and self-hatred.</a:t>
            </a:r>
          </a:p>
          <a:p>
            <a:pPr algn="ctr">
              <a:buNone/>
            </a:pPr>
            <a:endParaRPr lang="en-US" sz="2200" dirty="0" smtClean="0"/>
          </a:p>
          <a:p>
            <a:pPr algn="ctr">
              <a:buNone/>
            </a:pPr>
            <a:r>
              <a:rPr lang="en-US" sz="2200" dirty="0" smtClean="0"/>
              <a:t>	</a:t>
            </a:r>
            <a:r>
              <a:rPr lang="en-US" sz="2200" dirty="0" smtClean="0">
                <a:solidFill>
                  <a:schemeClr val="accent1"/>
                </a:solidFill>
              </a:rPr>
              <a:t>EDNOS</a:t>
            </a:r>
            <a:r>
              <a:rPr lang="en-US" sz="2200" dirty="0" smtClean="0"/>
              <a:t>- people who struggle with disordered thoughts, feelings or behaviors about eating but don’t fit strictly into one category or the other.</a:t>
            </a:r>
          </a:p>
          <a:p>
            <a:pPr algn="ctr">
              <a:buNone/>
            </a:pPr>
            <a:endParaRPr lang="en-US" sz="2200" dirty="0" smtClean="0"/>
          </a:p>
          <a:p>
            <a:pPr algn="ctr"/>
            <a:r>
              <a:rPr lang="en-US" sz="2200" dirty="0" smtClean="0">
                <a:solidFill>
                  <a:schemeClr val="accent1"/>
                </a:solidFill>
              </a:rPr>
              <a:t>Causes</a:t>
            </a:r>
            <a:r>
              <a:rPr lang="en-US" sz="2200" dirty="0" smtClean="0"/>
              <a:t>:  No exact causes, most think combo of biological and environmental</a:t>
            </a:r>
          </a:p>
          <a:p>
            <a:pPr algn="ctr"/>
            <a:endParaRPr lang="en-US" sz="2200" dirty="0" smtClean="0"/>
          </a:p>
          <a:p>
            <a:pPr algn="ctr"/>
            <a:r>
              <a:rPr lang="en-US" sz="2200" dirty="0" smtClean="0">
                <a:solidFill>
                  <a:schemeClr val="accent1"/>
                </a:solidFill>
              </a:rPr>
              <a:t>Treatment</a:t>
            </a:r>
            <a:r>
              <a:rPr lang="en-US" sz="2200" dirty="0" smtClean="0"/>
              <a:t>:  medical care, counseling</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ox(in)">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ox(in)">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box(in)">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76200"/>
            <a:ext cx="6589199" cy="762000"/>
          </a:xfrm>
        </p:spPr>
        <p:txBody>
          <a:bodyPr/>
          <a:lstStyle/>
          <a:p>
            <a:r>
              <a:rPr lang="en-US" dirty="0" smtClean="0">
                <a:solidFill>
                  <a:schemeClr val="accent1"/>
                </a:solidFill>
              </a:rPr>
              <a:t>Impulse control disorders</a:t>
            </a:r>
            <a:endParaRPr lang="en-US" dirty="0">
              <a:solidFill>
                <a:schemeClr val="accent1"/>
              </a:solidFill>
            </a:endParaRPr>
          </a:p>
        </p:txBody>
      </p:sp>
      <p:sp>
        <p:nvSpPr>
          <p:cNvPr id="3" name="Content Placeholder 2"/>
          <p:cNvSpPr>
            <a:spLocks noGrp="1"/>
          </p:cNvSpPr>
          <p:nvPr>
            <p:ph idx="1"/>
          </p:nvPr>
        </p:nvSpPr>
        <p:spPr>
          <a:xfrm>
            <a:off x="1942415" y="838200"/>
            <a:ext cx="6591985" cy="3505200"/>
          </a:xfrm>
        </p:spPr>
        <p:txBody>
          <a:bodyPr>
            <a:normAutofit/>
          </a:bodyPr>
          <a:lstStyle/>
          <a:p>
            <a:r>
              <a:rPr lang="en-US" sz="2400" dirty="0" smtClean="0"/>
              <a:t>People cannot control the urge to hurt themselves or others</a:t>
            </a:r>
          </a:p>
          <a:p>
            <a:r>
              <a:rPr lang="en-US" sz="2400" dirty="0" smtClean="0">
                <a:solidFill>
                  <a:schemeClr val="accent1"/>
                </a:solidFill>
              </a:rPr>
              <a:t>Types</a:t>
            </a:r>
            <a:r>
              <a:rPr lang="en-US" sz="2400" dirty="0" smtClean="0"/>
              <a:t>:</a:t>
            </a:r>
          </a:p>
          <a:p>
            <a:pPr>
              <a:buNone/>
            </a:pPr>
            <a:r>
              <a:rPr lang="en-US" sz="2400" dirty="0" smtClean="0"/>
              <a:t>	</a:t>
            </a:r>
            <a:r>
              <a:rPr lang="en-US" sz="2400" dirty="0" smtClean="0">
                <a:solidFill>
                  <a:schemeClr val="accent1"/>
                </a:solidFill>
              </a:rPr>
              <a:t>	Kleptomania- </a:t>
            </a:r>
            <a:r>
              <a:rPr lang="en-US" sz="2400" dirty="0" smtClean="0"/>
              <a:t>unplanned theft</a:t>
            </a:r>
          </a:p>
          <a:p>
            <a:pPr>
              <a:buNone/>
            </a:pPr>
            <a:r>
              <a:rPr lang="en-US" sz="2400" dirty="0" smtClean="0"/>
              <a:t>		</a:t>
            </a:r>
            <a:r>
              <a:rPr lang="en-US" sz="2400" dirty="0" smtClean="0">
                <a:solidFill>
                  <a:schemeClr val="accent1"/>
                </a:solidFill>
              </a:rPr>
              <a:t>Cutting</a:t>
            </a:r>
            <a:r>
              <a:rPr lang="en-US" sz="2400" dirty="0" smtClean="0"/>
              <a:t>- repetitive cutting on body parts</a:t>
            </a:r>
          </a:p>
          <a:p>
            <a:pPr>
              <a:buNone/>
            </a:pPr>
            <a:r>
              <a:rPr lang="en-US" sz="2400" dirty="0" smtClean="0"/>
              <a:t>		</a:t>
            </a:r>
            <a:r>
              <a:rPr lang="en-US" sz="2400" dirty="0" smtClean="0">
                <a:solidFill>
                  <a:schemeClr val="accent1"/>
                </a:solidFill>
              </a:rPr>
              <a:t>Pyromania</a:t>
            </a:r>
            <a:r>
              <a:rPr lang="en-US" sz="2400" dirty="0" smtClean="0"/>
              <a:t>- setting fires</a:t>
            </a:r>
          </a:p>
          <a:p>
            <a:pPr>
              <a:buNone/>
            </a:pPr>
            <a:r>
              <a:rPr lang="en-US" sz="2400" dirty="0" smtClean="0"/>
              <a:t>		</a:t>
            </a:r>
            <a:r>
              <a:rPr lang="en-US" sz="2400" dirty="0" smtClean="0">
                <a:solidFill>
                  <a:schemeClr val="accent1"/>
                </a:solidFill>
              </a:rPr>
              <a:t>Excessive Gambling or Shopping</a:t>
            </a:r>
          </a:p>
          <a:p>
            <a:pPr>
              <a:buNone/>
            </a:pPr>
            <a:endParaRPr lang="en-US" sz="2400" dirty="0">
              <a:solidFill>
                <a:schemeClr val="accent1"/>
              </a:solidFill>
            </a:endParaRPr>
          </a:p>
          <a:p>
            <a:pPr>
              <a:buNone/>
            </a:pPr>
            <a:endParaRPr lang="en-US" sz="2400" dirty="0">
              <a:solidFill>
                <a:schemeClr val="accent1"/>
              </a:solidFill>
            </a:endParaRPr>
          </a:p>
        </p:txBody>
      </p:sp>
      <p:pic>
        <p:nvPicPr>
          <p:cNvPr id="5" name="Picture 4"/>
          <p:cNvPicPr>
            <a:picLocks noChangeAspect="1"/>
          </p:cNvPicPr>
          <p:nvPr/>
        </p:nvPicPr>
        <p:blipFill>
          <a:blip r:embed="rId2"/>
          <a:stretch>
            <a:fillRect/>
          </a:stretch>
        </p:blipFill>
        <p:spPr>
          <a:xfrm>
            <a:off x="2286000" y="4114800"/>
            <a:ext cx="4343400" cy="2667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pPr algn="ctr"/>
            <a:r>
              <a:rPr lang="en-US" dirty="0" smtClean="0">
                <a:solidFill>
                  <a:schemeClr val="accent1"/>
                </a:solidFill>
              </a:rPr>
              <a:t>Other Impulse Disorders:</a:t>
            </a:r>
            <a:endParaRPr lang="en-US" dirty="0">
              <a:solidFill>
                <a:schemeClr val="accent1"/>
              </a:solidFill>
            </a:endParaRPr>
          </a:p>
        </p:txBody>
      </p:sp>
      <p:sp>
        <p:nvSpPr>
          <p:cNvPr id="3" name="Content Placeholder 2"/>
          <p:cNvSpPr>
            <a:spLocks noGrp="1"/>
          </p:cNvSpPr>
          <p:nvPr>
            <p:ph idx="1"/>
          </p:nvPr>
        </p:nvSpPr>
        <p:spPr>
          <a:xfrm>
            <a:off x="609601" y="1143000"/>
            <a:ext cx="7924800" cy="5486400"/>
          </a:xfrm>
        </p:spPr>
        <p:txBody>
          <a:bodyPr>
            <a:normAutofit/>
          </a:bodyPr>
          <a:lstStyle/>
          <a:p>
            <a:pPr>
              <a:buNone/>
            </a:pPr>
            <a:r>
              <a:rPr lang="en-US" dirty="0" smtClean="0"/>
              <a:t> </a:t>
            </a:r>
            <a:r>
              <a:rPr lang="en-US" sz="2400" dirty="0" smtClean="0">
                <a:solidFill>
                  <a:schemeClr val="accent1"/>
                </a:solidFill>
              </a:rPr>
              <a:t>Conduct Disorder- </a:t>
            </a:r>
            <a:r>
              <a:rPr lang="en-US" sz="2400" dirty="0" smtClean="0"/>
              <a:t>People who violate others rights and can’t follow social rules</a:t>
            </a:r>
          </a:p>
          <a:p>
            <a:pPr>
              <a:buNone/>
            </a:pPr>
            <a:r>
              <a:rPr lang="en-US" sz="2400" dirty="0" smtClean="0"/>
              <a:t>	Examples:  stealing, lying, cheating, aggression, violence, truancy, arson and vandalism</a:t>
            </a:r>
          </a:p>
          <a:p>
            <a:pPr>
              <a:buNone/>
            </a:pPr>
            <a:endParaRPr lang="en-US" sz="2400" dirty="0" smtClean="0"/>
          </a:p>
          <a:p>
            <a:pPr>
              <a:buNone/>
            </a:pPr>
            <a:r>
              <a:rPr lang="en-US" sz="2400" dirty="0" smtClean="0">
                <a:solidFill>
                  <a:schemeClr val="accent1"/>
                </a:solidFill>
              </a:rPr>
              <a:t>Substance Abuse </a:t>
            </a:r>
            <a:r>
              <a:rPr lang="en-US" sz="2400" dirty="0" smtClean="0"/>
              <a:t>(addiction)- 60% are also diagnosed with a second disorder.  May permanently change the way the brain functions.</a:t>
            </a:r>
          </a:p>
          <a:p>
            <a:pPr>
              <a:buNone/>
            </a:pPr>
            <a:r>
              <a:rPr lang="en-US" sz="2400" dirty="0"/>
              <a:t>	</a:t>
            </a:r>
            <a:r>
              <a:rPr lang="en-US" sz="2400" dirty="0" smtClean="0"/>
              <a:t>Leads to serious harmful consequences that can last a lifetime</a:t>
            </a:r>
          </a:p>
          <a:p>
            <a:pPr>
              <a:buNone/>
            </a:pPr>
            <a:r>
              <a:rPr lang="en-US" sz="2400" dirty="0"/>
              <a:t>	</a:t>
            </a:r>
            <a:r>
              <a:rPr lang="en-US" sz="2400" dirty="0" smtClean="0"/>
              <a:t>Treatment:  treatment programs, detox, medication, therapy, AA or NA programs</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solidFill>
              </a:rPr>
              <a:t>Schizophrenia</a:t>
            </a:r>
            <a:endParaRPr lang="en-US" sz="4000" dirty="0">
              <a:solidFill>
                <a:schemeClr val="accent1"/>
              </a:solidFill>
            </a:endParaRPr>
          </a:p>
        </p:txBody>
      </p:sp>
      <p:sp>
        <p:nvSpPr>
          <p:cNvPr id="3" name="Content Placeholder 2"/>
          <p:cNvSpPr>
            <a:spLocks noGrp="1"/>
          </p:cNvSpPr>
          <p:nvPr>
            <p:ph idx="1"/>
          </p:nvPr>
        </p:nvSpPr>
        <p:spPr>
          <a:xfrm>
            <a:off x="802433" y="1371600"/>
            <a:ext cx="7696200" cy="4724400"/>
          </a:xfrm>
        </p:spPr>
        <p:txBody>
          <a:bodyPr>
            <a:normAutofit/>
          </a:bodyPr>
          <a:lstStyle/>
          <a:p>
            <a:r>
              <a:rPr lang="en-US" sz="2400" dirty="0" smtClean="0"/>
              <a:t>Person loses contact with reality</a:t>
            </a:r>
          </a:p>
          <a:p>
            <a:endParaRPr lang="en-US" sz="2400" dirty="0" smtClean="0"/>
          </a:p>
          <a:p>
            <a:r>
              <a:rPr lang="en-US" sz="2400" dirty="0" smtClean="0"/>
              <a:t>Symptoms:  delusions, hallucinations and thought disorders.</a:t>
            </a:r>
          </a:p>
          <a:p>
            <a:endParaRPr lang="en-US" sz="2400" dirty="0" smtClean="0"/>
          </a:p>
          <a:p>
            <a:r>
              <a:rPr lang="en-US" sz="2400" dirty="0" smtClean="0"/>
              <a:t>Treatment:  professional help and medication</a:t>
            </a:r>
          </a:p>
          <a:p>
            <a:pPr marL="0" indent="0">
              <a:buNone/>
            </a:pPr>
            <a:endParaRPr lang="en-US" sz="2400" dirty="0"/>
          </a:p>
        </p:txBody>
      </p:sp>
      <p:pic>
        <p:nvPicPr>
          <p:cNvPr id="4" name="Picture 3"/>
          <p:cNvPicPr>
            <a:picLocks noChangeAspect="1"/>
          </p:cNvPicPr>
          <p:nvPr/>
        </p:nvPicPr>
        <p:blipFill>
          <a:blip r:embed="rId2"/>
          <a:stretch>
            <a:fillRect/>
          </a:stretch>
        </p:blipFill>
        <p:spPr>
          <a:xfrm>
            <a:off x="3276600" y="4267200"/>
            <a:ext cx="3564246" cy="238527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Treatments for Mental </a:t>
            </a:r>
            <a:r>
              <a:rPr lang="en-US" dirty="0">
                <a:solidFill>
                  <a:srgbClr val="C00000"/>
                </a:solidFill>
              </a:rPr>
              <a:t>D</a:t>
            </a:r>
            <a:r>
              <a:rPr lang="en-US" dirty="0" smtClean="0">
                <a:solidFill>
                  <a:srgbClr val="C00000"/>
                </a:solidFill>
              </a:rPr>
              <a:t>isorders</a:t>
            </a:r>
            <a:endParaRPr lang="en-US" dirty="0">
              <a:solidFill>
                <a:srgbClr val="C00000"/>
              </a:solidFill>
            </a:endParaRPr>
          </a:p>
        </p:txBody>
      </p:sp>
      <p:sp>
        <p:nvSpPr>
          <p:cNvPr id="3" name="Content Placeholder 2"/>
          <p:cNvSpPr>
            <a:spLocks noGrp="1"/>
          </p:cNvSpPr>
          <p:nvPr>
            <p:ph idx="1"/>
          </p:nvPr>
        </p:nvSpPr>
        <p:spPr>
          <a:xfrm>
            <a:off x="1066801" y="2438400"/>
            <a:ext cx="7467600" cy="3472822"/>
          </a:xfrm>
        </p:spPr>
        <p:txBody>
          <a:bodyPr>
            <a:normAutofit/>
          </a:bodyPr>
          <a:lstStyle/>
          <a:p>
            <a:r>
              <a:rPr lang="en-US" sz="2400" dirty="0" smtClean="0"/>
              <a:t>Drug therapy</a:t>
            </a:r>
          </a:p>
          <a:p>
            <a:r>
              <a:rPr lang="en-US" sz="2400" dirty="0" smtClean="0"/>
              <a:t>Electroshock therapy</a:t>
            </a:r>
          </a:p>
          <a:p>
            <a:r>
              <a:rPr lang="en-US" sz="2400" dirty="0" smtClean="0"/>
              <a:t>Psychotherapy, individual, group or family</a:t>
            </a:r>
          </a:p>
          <a:p>
            <a:r>
              <a:rPr lang="en-US" sz="2400" dirty="0" smtClean="0"/>
              <a:t>Behavior therapy such as relaxation training</a:t>
            </a:r>
          </a:p>
          <a:p>
            <a:r>
              <a:rPr lang="en-US" sz="2400" dirty="0" smtClean="0"/>
              <a:t>Hypnotherapy</a:t>
            </a:r>
          </a:p>
          <a:p>
            <a:endParaRPr lang="en-US" sz="2400" dirty="0"/>
          </a:p>
          <a:p>
            <a:pPr marL="0" indent="0">
              <a:buNone/>
            </a:pPr>
            <a:endParaRPr lang="en-US" sz="2400" dirty="0"/>
          </a:p>
        </p:txBody>
      </p:sp>
      <p:pic>
        <p:nvPicPr>
          <p:cNvPr id="4" name="Picture 3"/>
          <p:cNvPicPr>
            <a:picLocks noChangeAspect="1"/>
          </p:cNvPicPr>
          <p:nvPr/>
        </p:nvPicPr>
        <p:blipFill>
          <a:blip r:embed="rId2"/>
          <a:stretch>
            <a:fillRect/>
          </a:stretch>
        </p:blipFill>
        <p:spPr>
          <a:xfrm>
            <a:off x="5334000" y="4267201"/>
            <a:ext cx="2895600" cy="2590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Video:  Common Psychological Disorders of Adolescence</a:t>
            </a:r>
            <a:endParaRPr lang="en-US" dirty="0">
              <a:solidFill>
                <a:srgbClr val="FF0000"/>
              </a:solidFill>
            </a:endParaRPr>
          </a:p>
        </p:txBody>
      </p:sp>
      <p:pic>
        <p:nvPicPr>
          <p:cNvPr id="4" name="Content Placeholder 3" descr="mental disorders.jpg"/>
          <p:cNvPicPr>
            <a:picLocks noGrp="1" noChangeAspect="1"/>
          </p:cNvPicPr>
          <p:nvPr>
            <p:ph idx="1"/>
          </p:nvPr>
        </p:nvPicPr>
        <p:blipFill>
          <a:blip r:embed="rId2" cstate="print"/>
          <a:stretch>
            <a:fillRect/>
          </a:stretch>
        </p:blipFill>
        <p:spPr>
          <a:xfrm>
            <a:off x="1828800" y="2171280"/>
            <a:ext cx="6096000" cy="4153319"/>
          </a:xfr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09600"/>
          </a:xfrm>
        </p:spPr>
        <p:txBody>
          <a:bodyPr>
            <a:normAutofit fontScale="90000"/>
          </a:bodyPr>
          <a:lstStyle/>
          <a:p>
            <a:pPr algn="ctr"/>
            <a:r>
              <a:rPr lang="en-US" dirty="0" smtClean="0">
                <a:solidFill>
                  <a:schemeClr val="accent1"/>
                </a:solidFill>
              </a:rPr>
              <a:t>FAMOUS PERSON PROJECT</a:t>
            </a:r>
            <a:endParaRPr lang="en-US" dirty="0">
              <a:solidFill>
                <a:schemeClr val="accent1"/>
              </a:solidFill>
            </a:endParaRPr>
          </a:p>
        </p:txBody>
      </p:sp>
      <p:sp>
        <p:nvSpPr>
          <p:cNvPr id="3" name="Content Placeholder 2"/>
          <p:cNvSpPr>
            <a:spLocks noGrp="1"/>
          </p:cNvSpPr>
          <p:nvPr>
            <p:ph idx="1"/>
          </p:nvPr>
        </p:nvSpPr>
        <p:spPr>
          <a:xfrm>
            <a:off x="457200" y="838200"/>
            <a:ext cx="8153400" cy="6019800"/>
          </a:xfrm>
        </p:spPr>
        <p:txBody>
          <a:bodyPr>
            <a:normAutofit fontScale="92500" lnSpcReduction="20000"/>
          </a:bodyPr>
          <a:lstStyle/>
          <a:p>
            <a:pPr algn="ctr"/>
            <a:r>
              <a:rPr lang="en-US" dirty="0" smtClean="0"/>
              <a:t>CREATE A POWER POINT BIOGRAPHY OF YOUR PERSON</a:t>
            </a:r>
          </a:p>
          <a:p>
            <a:pPr marL="0" indent="0" algn="ctr">
              <a:buNone/>
            </a:pPr>
            <a:r>
              <a:rPr lang="en-US" dirty="0" smtClean="0"/>
              <a:t>ANSWER THE FOLLOWING QUESTIONS:</a:t>
            </a:r>
          </a:p>
          <a:p>
            <a:pPr lvl="1">
              <a:buNone/>
            </a:pPr>
            <a:r>
              <a:rPr lang="en-US" sz="2200" dirty="0" smtClean="0"/>
              <a:t>1-What is the person famous for, what </a:t>
            </a:r>
            <a:r>
              <a:rPr lang="en-US" sz="2200" dirty="0"/>
              <a:t>is the person’s greatest achievement in life</a:t>
            </a:r>
            <a:r>
              <a:rPr lang="en-US" sz="2200" dirty="0" smtClean="0"/>
              <a:t>?</a:t>
            </a:r>
          </a:p>
          <a:p>
            <a:pPr lvl="1">
              <a:buNone/>
            </a:pPr>
            <a:r>
              <a:rPr lang="en-US" sz="2200" dirty="0" smtClean="0"/>
              <a:t>2-What psychological disorder do/did they have? Explain what the disease is.</a:t>
            </a:r>
          </a:p>
          <a:p>
            <a:pPr lvl="1">
              <a:buNone/>
            </a:pPr>
            <a:r>
              <a:rPr lang="en-US" sz="2200" dirty="0" smtClean="0"/>
              <a:t>3-When did it start?  What symptoms did they have?</a:t>
            </a:r>
            <a:r>
              <a:rPr lang="en-US" sz="2200" dirty="0"/>
              <a:t> </a:t>
            </a:r>
            <a:r>
              <a:rPr lang="en-US" sz="2200" dirty="0" smtClean="0"/>
              <a:t> How did the illness affect the persons thoughts, feelings and behaviors?</a:t>
            </a:r>
          </a:p>
          <a:p>
            <a:pPr lvl="1">
              <a:buNone/>
            </a:pPr>
            <a:r>
              <a:rPr lang="en-US" sz="2200" dirty="0"/>
              <a:t>4</a:t>
            </a:r>
            <a:r>
              <a:rPr lang="en-US" sz="2200" dirty="0" smtClean="0"/>
              <a:t>-Did the disorder cause the person difficulty in his or her life?  In what way?</a:t>
            </a:r>
          </a:p>
          <a:p>
            <a:pPr lvl="1">
              <a:buNone/>
            </a:pPr>
            <a:r>
              <a:rPr lang="en-US" sz="2200" dirty="0"/>
              <a:t>5</a:t>
            </a:r>
            <a:r>
              <a:rPr lang="en-US" sz="2200" dirty="0" smtClean="0"/>
              <a:t>-Did having a psychological disorder affect the person’s ability to achieve success?</a:t>
            </a:r>
          </a:p>
          <a:p>
            <a:pPr lvl="1">
              <a:buNone/>
            </a:pPr>
            <a:r>
              <a:rPr lang="en-US" sz="2200" dirty="0"/>
              <a:t>6</a:t>
            </a:r>
            <a:r>
              <a:rPr lang="en-US" sz="2200" dirty="0" smtClean="0"/>
              <a:t>-How has the individuals life changed as a result of the disorder?</a:t>
            </a:r>
          </a:p>
          <a:p>
            <a:pPr lvl="1">
              <a:buNone/>
            </a:pPr>
            <a:r>
              <a:rPr lang="en-US" sz="2200" dirty="0" smtClean="0"/>
              <a:t>7-Did </a:t>
            </a:r>
            <a:r>
              <a:rPr lang="en-US" sz="2200" dirty="0"/>
              <a:t>the person seek treatment?  If so, what kind</a:t>
            </a:r>
            <a:r>
              <a:rPr lang="en-US" sz="2200" dirty="0" smtClean="0"/>
              <a:t>?</a:t>
            </a:r>
          </a:p>
          <a:p>
            <a:pPr lvl="1">
              <a:buNone/>
            </a:pPr>
            <a:r>
              <a:rPr lang="en-US" sz="2200" dirty="0"/>
              <a:t>8</a:t>
            </a:r>
            <a:r>
              <a:rPr lang="en-US" sz="2200" smtClean="0"/>
              <a:t>-What </a:t>
            </a:r>
            <a:r>
              <a:rPr lang="en-US" sz="2200" dirty="0" smtClean="0"/>
              <a:t>has the person said publicly, regarding his/her disorder?</a:t>
            </a:r>
          </a:p>
          <a:p>
            <a:endParaRPr lang="en-US" sz="2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382000" cy="4495800"/>
          </a:xfrm>
        </p:spPr>
        <p:txBody>
          <a:bodyPr>
            <a:normAutofit fontScale="90000"/>
          </a:bodyPr>
          <a:lstStyle/>
          <a:p>
            <a:pPr algn="ctr"/>
            <a:r>
              <a:rPr lang="en-US" dirty="0" smtClean="0"/>
              <a:t>Grade is based on:</a:t>
            </a:r>
            <a:br>
              <a:rPr lang="en-US" dirty="0" smtClean="0"/>
            </a:br>
            <a:r>
              <a:rPr lang="en-US" dirty="0" smtClean="0"/>
              <a:t>Answer the questions</a:t>
            </a:r>
            <a:br>
              <a:rPr lang="en-US" dirty="0" smtClean="0"/>
            </a:br>
            <a:r>
              <a:rPr lang="en-US" dirty="0" smtClean="0"/>
              <a:t>Creativity of slide show</a:t>
            </a:r>
            <a:br>
              <a:rPr lang="en-US" dirty="0" smtClean="0"/>
            </a:br>
            <a:r>
              <a:rPr lang="en-US" dirty="0" smtClean="0"/>
              <a:t>Presentation of show</a:t>
            </a:r>
            <a:br>
              <a:rPr lang="en-US" dirty="0" smtClean="0"/>
            </a:br>
            <a:r>
              <a:rPr lang="en-US" dirty="0" err="1" smtClean="0"/>
              <a:t>Show</a:t>
            </a:r>
            <a:r>
              <a:rPr lang="en-US" dirty="0"/>
              <a:t> </a:t>
            </a:r>
            <a:r>
              <a:rPr lang="en-US" dirty="0" smtClean="0"/>
              <a:t>not to exceed 5 min time limit</a:t>
            </a:r>
            <a:br>
              <a:rPr lang="en-US" dirty="0" smtClean="0"/>
            </a:br>
            <a:r>
              <a:rPr lang="en-US" dirty="0" smtClean="0"/>
              <a:t>Copy of the slides turned in</a:t>
            </a:r>
            <a:br>
              <a:rPr lang="en-US" dirty="0" smtClean="0"/>
            </a:br>
            <a:r>
              <a:rPr lang="en-US" dirty="0"/>
              <a:t/>
            </a:r>
            <a:br>
              <a:rPr lang="en-US" dirty="0"/>
            </a:br>
            <a:r>
              <a:rPr lang="en-US" b="1" dirty="0" smtClean="0">
                <a:solidFill>
                  <a:srgbClr val="C00000"/>
                </a:solidFill>
              </a:rPr>
              <a:t>Presentation/copy of slides is due on:  Next Day after we take the Mental Health Unit test or it is late and down graded even if you do not present that day!</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52881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Stigma of Mental </a:t>
            </a:r>
            <a:r>
              <a:rPr lang="en-US" dirty="0">
                <a:solidFill>
                  <a:schemeClr val="accent1"/>
                </a:solidFill>
              </a:rPr>
              <a:t>I</a:t>
            </a:r>
            <a:r>
              <a:rPr lang="en-US" dirty="0" smtClean="0">
                <a:solidFill>
                  <a:schemeClr val="accent1"/>
                </a:solidFill>
              </a:rPr>
              <a:t>llness</a:t>
            </a:r>
            <a:endParaRPr lang="en-US" dirty="0">
              <a:solidFill>
                <a:schemeClr val="accent1"/>
              </a:solidFill>
            </a:endParaRPr>
          </a:p>
        </p:txBody>
      </p:sp>
      <p:sp>
        <p:nvSpPr>
          <p:cNvPr id="3" name="Content Placeholder 2"/>
          <p:cNvSpPr>
            <a:spLocks noGrp="1"/>
          </p:cNvSpPr>
          <p:nvPr>
            <p:ph idx="1"/>
          </p:nvPr>
        </p:nvSpPr>
        <p:spPr>
          <a:xfrm>
            <a:off x="1447801" y="1447800"/>
            <a:ext cx="7086600" cy="5181600"/>
          </a:xfrm>
        </p:spPr>
        <p:txBody>
          <a:bodyPr>
            <a:noAutofit/>
          </a:bodyPr>
          <a:lstStyle/>
          <a:p>
            <a:pPr>
              <a:buNone/>
            </a:pPr>
            <a:r>
              <a:rPr lang="en-US" sz="2000" dirty="0" smtClean="0"/>
              <a:t>This year there are several new kids at your school.  What might go through your head when you hear these statements about these classmates?</a:t>
            </a:r>
          </a:p>
          <a:p>
            <a:pPr>
              <a:buNone/>
            </a:pPr>
            <a:endParaRPr lang="en-US" sz="2000" dirty="0" smtClean="0"/>
          </a:p>
          <a:p>
            <a:pPr>
              <a:buNone/>
            </a:pPr>
            <a:r>
              <a:rPr lang="en-US" sz="2000" dirty="0" smtClean="0"/>
              <a:t>Your friend says:</a:t>
            </a:r>
          </a:p>
          <a:p>
            <a:pPr>
              <a:buNone/>
            </a:pPr>
            <a:r>
              <a:rPr lang="en-US" sz="2000" dirty="0" smtClean="0"/>
              <a:t>1-You know why Jerry wears a baseball cap all the time?  He has some kind of cancer and he lost all his hair after chemo.  He barely has any hair.</a:t>
            </a:r>
          </a:p>
          <a:p>
            <a:pPr>
              <a:buNone/>
            </a:pPr>
            <a:endParaRPr lang="en-US" sz="2000" dirty="0" smtClean="0"/>
          </a:p>
          <a:p>
            <a:pPr>
              <a:buNone/>
            </a:pPr>
            <a:r>
              <a:rPr lang="en-US" sz="2000" dirty="0" smtClean="0"/>
              <a:t>2-Have you heard about Zoe?  She has diabetes.  She has to take insulin every day.  She could die if she eats candy.</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371600"/>
            <a:ext cx="7848600" cy="5232400"/>
          </a:xfrm>
          <a:prstGeom prst="rect">
            <a:avLst/>
          </a:prstGeom>
        </p:spPr>
      </p:pic>
    </p:spTree>
    <p:extLst>
      <p:ext uri="{BB962C8B-B14F-4D97-AF65-F5344CB8AC3E}">
        <p14:creationId xmlns:p14="http://schemas.microsoft.com/office/powerpoint/2010/main" val="5622146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Suicide:  Myth and Facts</a:t>
            </a:r>
            <a:endParaRPr lang="en-US" dirty="0">
              <a:solidFill>
                <a:schemeClr val="accent1">
                  <a:lumMod val="75000"/>
                </a:schemeClr>
              </a:solidFill>
            </a:endParaRPr>
          </a:p>
        </p:txBody>
      </p:sp>
      <p:sp>
        <p:nvSpPr>
          <p:cNvPr id="3" name="Content Placeholder 2"/>
          <p:cNvSpPr>
            <a:spLocks noGrp="1"/>
          </p:cNvSpPr>
          <p:nvPr>
            <p:ph idx="1"/>
          </p:nvPr>
        </p:nvSpPr>
        <p:spPr>
          <a:xfrm>
            <a:off x="304800" y="1807361"/>
            <a:ext cx="7829755" cy="4898239"/>
          </a:xfrm>
        </p:spPr>
        <p:txBody>
          <a:bodyPr/>
          <a:lstStyle/>
          <a:p>
            <a:pPr>
              <a:buFont typeface="Wingdings" pitchFamily="2" charset="2"/>
              <a:buChar char="v"/>
            </a:pPr>
            <a:r>
              <a:rPr lang="en-US" sz="2000" dirty="0" smtClean="0">
                <a:solidFill>
                  <a:schemeClr val="accent2"/>
                </a:solidFill>
              </a:rPr>
              <a:t>Myth:  It’s normal for teens to be moody, teens don’t suffer from “real” depression.</a:t>
            </a:r>
          </a:p>
          <a:p>
            <a:pPr>
              <a:buNone/>
            </a:pPr>
            <a:r>
              <a:rPr lang="en-US" sz="2000" dirty="0" smtClean="0"/>
              <a:t>	Fact:  Depression affects all ages, races, and ethnicities.</a:t>
            </a:r>
          </a:p>
          <a:p>
            <a:pPr>
              <a:buFont typeface="Wingdings" pitchFamily="2" charset="2"/>
              <a:buChar char="v"/>
            </a:pPr>
            <a:r>
              <a:rPr lang="en-US" sz="2000" dirty="0" smtClean="0">
                <a:solidFill>
                  <a:schemeClr val="accent2"/>
                </a:solidFill>
              </a:rPr>
              <a:t>Myth:  Teens who claim to be depressed are weak and just need to pull themselves together.</a:t>
            </a:r>
            <a:r>
              <a:rPr lang="en-US" sz="2000" dirty="0" smtClean="0">
                <a:solidFill>
                  <a:schemeClr val="bg1">
                    <a:lumMod val="95000"/>
                    <a:lumOff val="5000"/>
                  </a:schemeClr>
                </a:solidFill>
              </a:rPr>
              <a:t>  </a:t>
            </a:r>
          </a:p>
          <a:p>
            <a:pPr>
              <a:buNone/>
            </a:pPr>
            <a:r>
              <a:rPr lang="en-US" sz="2000" dirty="0" smtClean="0"/>
              <a:t>	Fact:  Depression is not a weakness, but a serious health disorder which needs treatment just like any other disease.</a:t>
            </a:r>
          </a:p>
          <a:p>
            <a:pPr>
              <a:buFont typeface="Wingdings" pitchFamily="2" charset="2"/>
              <a:buChar char="v"/>
            </a:pPr>
            <a:r>
              <a:rPr lang="en-US" sz="2000" dirty="0" smtClean="0">
                <a:solidFill>
                  <a:schemeClr val="accent2"/>
                </a:solidFill>
              </a:rPr>
              <a:t>Myth:  People who talk about suicide won’t really do it.</a:t>
            </a:r>
          </a:p>
          <a:p>
            <a:pPr>
              <a:buNone/>
            </a:pPr>
            <a:r>
              <a:rPr lang="en-US" sz="2000" dirty="0" smtClean="0"/>
              <a:t>	Fact:  Almost everyone who dies from suicide has given some clue or warning.  Do not ignore threats.</a:t>
            </a:r>
          </a:p>
          <a:p>
            <a:pPr>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914400"/>
            <a:ext cx="7696200" cy="5693866"/>
          </a:xfrm>
          <a:prstGeom prst="rect">
            <a:avLst/>
          </a:prstGeom>
          <a:noFill/>
        </p:spPr>
        <p:txBody>
          <a:bodyPr wrap="square" rtlCol="0">
            <a:spAutoFit/>
          </a:bodyPr>
          <a:lstStyle/>
          <a:p>
            <a:pPr>
              <a:buFont typeface="Wingdings" pitchFamily="2" charset="2"/>
              <a:buChar char="v"/>
            </a:pPr>
            <a:r>
              <a:rPr lang="en-US" sz="2000" dirty="0" smtClean="0">
                <a:solidFill>
                  <a:schemeClr val="accent2"/>
                </a:solidFill>
              </a:rPr>
              <a:t>Myth:  If a person is determined to kill themselves, nothing is going to stop them.</a:t>
            </a:r>
          </a:p>
          <a:p>
            <a:endParaRPr lang="en-US" sz="2000" dirty="0" smtClean="0">
              <a:solidFill>
                <a:schemeClr val="bg1">
                  <a:lumMod val="95000"/>
                  <a:lumOff val="5000"/>
                </a:schemeClr>
              </a:solidFill>
            </a:endParaRPr>
          </a:p>
          <a:p>
            <a:r>
              <a:rPr lang="en-US" sz="2000" dirty="0" smtClean="0"/>
              <a:t>Fact:  Even the most severely depressed person has mixed feelings about death, wavering until the very last moment.  Most don’t want death, they just want the pain to stop.</a:t>
            </a:r>
          </a:p>
          <a:p>
            <a:endParaRPr lang="en-US" sz="2000" dirty="0" smtClean="0"/>
          </a:p>
          <a:p>
            <a:pPr>
              <a:buFont typeface="Wingdings" pitchFamily="2" charset="2"/>
              <a:buChar char="v"/>
            </a:pPr>
            <a:r>
              <a:rPr lang="en-US" sz="2000" dirty="0" smtClean="0">
                <a:solidFill>
                  <a:schemeClr val="accent2"/>
                </a:solidFill>
              </a:rPr>
              <a:t>Myth:  People who commit suicide are people who were unwilling to seek help.</a:t>
            </a:r>
          </a:p>
          <a:p>
            <a:endParaRPr lang="en-US" sz="2000" dirty="0" smtClean="0">
              <a:solidFill>
                <a:schemeClr val="bg1">
                  <a:lumMod val="95000"/>
                  <a:lumOff val="5000"/>
                </a:schemeClr>
              </a:solidFill>
            </a:endParaRPr>
          </a:p>
          <a:p>
            <a:r>
              <a:rPr lang="en-US" sz="2000" dirty="0" smtClean="0"/>
              <a:t>Fact:  Studies have shown that ½ had sought help within six months before their deaths.</a:t>
            </a:r>
          </a:p>
          <a:p>
            <a:endParaRPr lang="en-US" sz="2000" dirty="0" smtClean="0"/>
          </a:p>
          <a:p>
            <a:pPr>
              <a:buFont typeface="Wingdings" pitchFamily="2" charset="2"/>
              <a:buChar char="v"/>
            </a:pPr>
            <a:r>
              <a:rPr lang="en-US" sz="2000" dirty="0" smtClean="0">
                <a:solidFill>
                  <a:schemeClr val="accent2"/>
                </a:solidFill>
              </a:rPr>
              <a:t>Myth:  Talking about suicide may give them the idea.</a:t>
            </a:r>
          </a:p>
          <a:p>
            <a:pPr>
              <a:buFont typeface="Courier New" pitchFamily="49" charset="0"/>
              <a:buChar char="o"/>
            </a:pPr>
            <a:endParaRPr lang="en-US" sz="2000" dirty="0" smtClean="0">
              <a:solidFill>
                <a:schemeClr val="bg1"/>
              </a:solidFill>
            </a:endParaRPr>
          </a:p>
          <a:p>
            <a:r>
              <a:rPr lang="en-US" sz="2000" dirty="0" smtClean="0"/>
              <a:t>Fact:  You don’t give a suicidal person morbid ideas by talking about suicide.  Discussing it openly is one of the best things you can do</a:t>
            </a:r>
            <a:r>
              <a:rPr lang="en-US" sz="2400" dirty="0" smtClean="0"/>
              <a: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diamond(in)">
                                      <p:cBhvr>
                                        <p:cTn id="7" dur="2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checkerboard(across)">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animEffect transition="in" filter="checkerboard(across)">
                                      <p:cBhvr>
                                        <p:cTn id="1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152401"/>
            <a:ext cx="7125113" cy="685799"/>
          </a:xfrm>
        </p:spPr>
        <p:txBody>
          <a:bodyPr/>
          <a:lstStyle/>
          <a:p>
            <a:pPr algn="ctr"/>
            <a:r>
              <a:rPr lang="en-US" dirty="0" smtClean="0">
                <a:solidFill>
                  <a:schemeClr val="accent1">
                    <a:lumMod val="75000"/>
                  </a:schemeClr>
                </a:solidFill>
              </a:rPr>
              <a:t>Suicide Prevention</a:t>
            </a:r>
            <a:endParaRPr lang="en-US" dirty="0">
              <a:solidFill>
                <a:schemeClr val="accent1">
                  <a:lumMod val="75000"/>
                </a:schemeClr>
              </a:solidFill>
            </a:endParaRPr>
          </a:p>
        </p:txBody>
      </p:sp>
      <p:sp>
        <p:nvSpPr>
          <p:cNvPr id="3" name="Content Placeholder 2"/>
          <p:cNvSpPr>
            <a:spLocks noGrp="1"/>
          </p:cNvSpPr>
          <p:nvPr>
            <p:ph idx="1"/>
          </p:nvPr>
        </p:nvSpPr>
        <p:spPr>
          <a:xfrm>
            <a:off x="762000" y="1371600"/>
            <a:ext cx="8153400" cy="5334001"/>
          </a:xfrm>
        </p:spPr>
        <p:txBody>
          <a:bodyPr>
            <a:normAutofit/>
          </a:bodyPr>
          <a:lstStyle/>
          <a:p>
            <a:r>
              <a:rPr lang="en-US" sz="2000" dirty="0" smtClean="0">
                <a:solidFill>
                  <a:srgbClr val="FF0000"/>
                </a:solidFill>
              </a:rPr>
              <a:t>Wisconsin is the #3 state for suicide among teens in the US</a:t>
            </a:r>
          </a:p>
          <a:p>
            <a:r>
              <a:rPr lang="en-US" sz="2000" dirty="0" smtClean="0">
                <a:solidFill>
                  <a:srgbClr val="FF0000"/>
                </a:solidFill>
              </a:rPr>
              <a:t>1 in 8 teens in WI have contemplated death</a:t>
            </a:r>
          </a:p>
          <a:p>
            <a:r>
              <a:rPr lang="en-US" sz="2000" dirty="0" smtClean="0">
                <a:solidFill>
                  <a:srgbClr val="FF0000"/>
                </a:solidFill>
              </a:rPr>
              <a:t>Suicide Risk Factors:  </a:t>
            </a:r>
            <a:r>
              <a:rPr lang="en-US" sz="2000" dirty="0" smtClean="0"/>
              <a:t>90% are suffering from depression or another mental disorder, or have a history of drug/alcohol abuse</a:t>
            </a:r>
          </a:p>
          <a:p>
            <a:r>
              <a:rPr lang="en-US" sz="2000" dirty="0" smtClean="0">
                <a:solidFill>
                  <a:schemeClr val="accent1">
                    <a:lumMod val="75000"/>
                  </a:schemeClr>
                </a:solidFill>
              </a:rPr>
              <a:t>YRBS survey for MPS:</a:t>
            </a:r>
          </a:p>
          <a:p>
            <a:pPr lvl="2"/>
            <a:r>
              <a:rPr lang="en-US" sz="2000" dirty="0" smtClean="0">
                <a:solidFill>
                  <a:schemeClr val="accent1">
                    <a:lumMod val="75000"/>
                  </a:schemeClr>
                </a:solidFill>
              </a:rPr>
              <a:t>13% Have thought about it</a:t>
            </a:r>
          </a:p>
          <a:p>
            <a:pPr lvl="2"/>
            <a:r>
              <a:rPr lang="en-US" sz="2000" dirty="0" smtClean="0">
                <a:solidFill>
                  <a:schemeClr val="accent1">
                    <a:lumMod val="75000"/>
                  </a:schemeClr>
                </a:solidFill>
              </a:rPr>
              <a:t>11% Have made a plan for it</a:t>
            </a:r>
          </a:p>
          <a:p>
            <a:pPr lvl="2"/>
            <a:r>
              <a:rPr lang="en-US" sz="2000" dirty="0" smtClean="0">
                <a:solidFill>
                  <a:schemeClr val="accent1">
                    <a:lumMod val="75000"/>
                  </a:schemeClr>
                </a:solidFill>
              </a:rPr>
              <a:t>6% Have attempted it</a:t>
            </a:r>
          </a:p>
          <a:p>
            <a:pPr lvl="2"/>
            <a:r>
              <a:rPr lang="en-US" sz="2000" dirty="0" smtClean="0">
                <a:solidFill>
                  <a:schemeClr val="accent1">
                    <a:lumMod val="75000"/>
                  </a:schemeClr>
                </a:solidFill>
              </a:rPr>
              <a:t>2% Have need medical attention for the attempt</a:t>
            </a:r>
          </a:p>
          <a:p>
            <a:r>
              <a:rPr lang="en-US" sz="2000" dirty="0" smtClean="0">
                <a:solidFill>
                  <a:srgbClr val="FF0000"/>
                </a:solidFill>
              </a:rPr>
              <a:t>Warning signs of Depression could be an indicator</a:t>
            </a:r>
          </a:p>
        </p:txBody>
      </p:sp>
    </p:spTree>
    <p:extLst>
      <p:ext uri="{BB962C8B-B14F-4D97-AF65-F5344CB8AC3E}">
        <p14:creationId xmlns:p14="http://schemas.microsoft.com/office/powerpoint/2010/main" val="230266698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76200"/>
            <a:ext cx="6589199" cy="762000"/>
          </a:xfrm>
        </p:spPr>
        <p:txBody>
          <a:bodyPr>
            <a:normAutofit/>
          </a:bodyPr>
          <a:lstStyle/>
          <a:p>
            <a:pPr algn="ctr"/>
            <a:r>
              <a:rPr lang="en-US" sz="4000" dirty="0" smtClean="0">
                <a:solidFill>
                  <a:schemeClr val="accent1"/>
                </a:solidFill>
              </a:rPr>
              <a:t>Risks Factors </a:t>
            </a:r>
            <a:r>
              <a:rPr lang="en-US" sz="4000" dirty="0">
                <a:solidFill>
                  <a:schemeClr val="accent1"/>
                </a:solidFill>
              </a:rPr>
              <a:t>F</a:t>
            </a:r>
            <a:r>
              <a:rPr lang="en-US" sz="4000" dirty="0" smtClean="0">
                <a:solidFill>
                  <a:schemeClr val="accent1"/>
                </a:solidFill>
              </a:rPr>
              <a:t>or Suicide</a:t>
            </a:r>
            <a:endParaRPr lang="en-US" sz="4000" dirty="0">
              <a:solidFill>
                <a:schemeClr val="accent1"/>
              </a:solidFill>
            </a:endParaRPr>
          </a:p>
        </p:txBody>
      </p:sp>
      <p:sp>
        <p:nvSpPr>
          <p:cNvPr id="3" name="Content Placeholder 2"/>
          <p:cNvSpPr>
            <a:spLocks noGrp="1"/>
          </p:cNvSpPr>
          <p:nvPr>
            <p:ph idx="1"/>
          </p:nvPr>
        </p:nvSpPr>
        <p:spPr>
          <a:xfrm>
            <a:off x="990601" y="990600"/>
            <a:ext cx="7543800" cy="5410200"/>
          </a:xfrm>
        </p:spPr>
        <p:txBody>
          <a:bodyPr>
            <a:noAutofit/>
          </a:bodyPr>
          <a:lstStyle/>
          <a:p>
            <a:r>
              <a:rPr lang="en-US" sz="2400" dirty="0" smtClean="0"/>
              <a:t>Prior attempts</a:t>
            </a:r>
          </a:p>
          <a:p>
            <a:r>
              <a:rPr lang="en-US" sz="2400" dirty="0" smtClean="0"/>
              <a:t>Untreated mental illness</a:t>
            </a:r>
          </a:p>
          <a:p>
            <a:r>
              <a:rPr lang="en-US" sz="2400" dirty="0" smtClean="0"/>
              <a:t>Crisis</a:t>
            </a:r>
          </a:p>
          <a:p>
            <a:r>
              <a:rPr lang="en-US" sz="2400" dirty="0" smtClean="0"/>
              <a:t>Substance abuse</a:t>
            </a:r>
          </a:p>
          <a:p>
            <a:r>
              <a:rPr lang="en-US" sz="2400" dirty="0" smtClean="0"/>
              <a:t>Access to lethal means</a:t>
            </a:r>
          </a:p>
          <a:p>
            <a:r>
              <a:rPr lang="en-US" sz="2400" dirty="0" smtClean="0"/>
              <a:t>Exposure to suicide in the media</a:t>
            </a:r>
          </a:p>
          <a:p>
            <a:pPr marL="0" indent="0">
              <a:buNone/>
            </a:pPr>
            <a:r>
              <a:rPr lang="en-US" sz="2400" dirty="0" smtClean="0"/>
              <a:t>Who is most likely to complete a suicide attempt?</a:t>
            </a:r>
          </a:p>
          <a:p>
            <a:pPr marL="0" indent="0" algn="ctr">
              <a:buNone/>
            </a:pPr>
            <a:endParaRPr lang="en-US" sz="2400" dirty="0"/>
          </a:p>
        </p:txBody>
      </p:sp>
      <p:pic>
        <p:nvPicPr>
          <p:cNvPr id="4" name="Picture 3"/>
          <p:cNvPicPr>
            <a:picLocks noChangeAspect="1"/>
          </p:cNvPicPr>
          <p:nvPr/>
        </p:nvPicPr>
        <p:blipFill>
          <a:blip r:embed="rId2"/>
          <a:stretch>
            <a:fillRect/>
          </a:stretch>
        </p:blipFill>
        <p:spPr>
          <a:xfrm>
            <a:off x="381000" y="4343400"/>
            <a:ext cx="8686800" cy="2513045"/>
          </a:xfrm>
          <a:prstGeom prst="rect">
            <a:avLst/>
          </a:prstGeom>
        </p:spPr>
      </p:pic>
    </p:spTree>
    <p:extLst>
      <p:ext uri="{BB962C8B-B14F-4D97-AF65-F5344CB8AC3E}">
        <p14:creationId xmlns:p14="http://schemas.microsoft.com/office/powerpoint/2010/main" val="34078060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914400"/>
          </a:xfrm>
        </p:spPr>
        <p:txBody>
          <a:bodyPr>
            <a:normAutofit fontScale="90000"/>
          </a:bodyPr>
          <a:lstStyle/>
          <a:p>
            <a:pPr algn="ctr"/>
            <a:r>
              <a:rPr lang="en-US" dirty="0" smtClean="0">
                <a:solidFill>
                  <a:srgbClr val="C00000"/>
                </a:solidFill>
              </a:rPr>
              <a:t>Warning signs of Suicide:</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457200" y="990600"/>
            <a:ext cx="8305800" cy="5715000"/>
          </a:xfrm>
        </p:spPr>
        <p:txBody>
          <a:bodyPr>
            <a:normAutofit fontScale="32500" lnSpcReduction="20000"/>
          </a:bodyPr>
          <a:lstStyle/>
          <a:p>
            <a:pPr marL="0" indent="0" algn="ctr">
              <a:buNone/>
            </a:pPr>
            <a:r>
              <a:rPr lang="en-US" dirty="0" smtClean="0"/>
              <a:t>	</a:t>
            </a:r>
            <a:r>
              <a:rPr lang="en-US" sz="8600" b="1" dirty="0" smtClean="0">
                <a:solidFill>
                  <a:schemeClr val="tx1"/>
                </a:solidFill>
              </a:rPr>
              <a:t>EARLY SIGNS:</a:t>
            </a:r>
          </a:p>
          <a:p>
            <a:pPr marL="0" indent="0" algn="ctr">
              <a:buNone/>
            </a:pPr>
            <a:endParaRPr lang="en-US" sz="8600" b="1" dirty="0" smtClean="0">
              <a:solidFill>
                <a:schemeClr val="tx1"/>
              </a:solidFill>
            </a:endParaRPr>
          </a:p>
          <a:p>
            <a:pPr marL="0" indent="0" algn="ctr">
              <a:buNone/>
            </a:pPr>
            <a:r>
              <a:rPr lang="en-US" sz="7200" dirty="0"/>
              <a:t>	Withdrawal from </a:t>
            </a:r>
            <a:r>
              <a:rPr lang="en-US" sz="7200" dirty="0" smtClean="0"/>
              <a:t>friends/family</a:t>
            </a:r>
          </a:p>
          <a:p>
            <a:pPr marL="0" indent="0" algn="ctr">
              <a:buNone/>
            </a:pPr>
            <a:r>
              <a:rPr lang="en-US" sz="7200" dirty="0"/>
              <a:t>	</a:t>
            </a:r>
            <a:r>
              <a:rPr lang="en-US" sz="7200" dirty="0" smtClean="0"/>
              <a:t>Loss of interest</a:t>
            </a:r>
          </a:p>
          <a:p>
            <a:pPr marL="0" indent="0" algn="ctr">
              <a:buNone/>
            </a:pPr>
            <a:r>
              <a:rPr lang="en-US" sz="7200" dirty="0"/>
              <a:t>	Acute personality changes</a:t>
            </a:r>
          </a:p>
          <a:p>
            <a:pPr marL="0" indent="0" algn="ctr">
              <a:buNone/>
            </a:pPr>
            <a:r>
              <a:rPr lang="en-US" sz="7200" dirty="0" smtClean="0"/>
              <a:t>	Difficulty concentrating</a:t>
            </a:r>
          </a:p>
          <a:p>
            <a:pPr marL="0" indent="0" algn="ctr">
              <a:buNone/>
            </a:pPr>
            <a:r>
              <a:rPr lang="en-US" sz="7200" dirty="0"/>
              <a:t>	</a:t>
            </a:r>
            <a:r>
              <a:rPr lang="en-US" sz="7200" dirty="0" smtClean="0"/>
              <a:t>Decline in </a:t>
            </a:r>
            <a:r>
              <a:rPr lang="en-US" sz="7200" dirty="0"/>
              <a:t>school work, or recreational performance</a:t>
            </a:r>
            <a:endParaRPr lang="en-US" sz="7200" dirty="0" smtClean="0"/>
          </a:p>
          <a:p>
            <a:pPr marL="0" indent="0" algn="ctr">
              <a:buNone/>
            </a:pPr>
            <a:r>
              <a:rPr lang="en-US" sz="7200" dirty="0"/>
              <a:t>	</a:t>
            </a:r>
            <a:r>
              <a:rPr lang="en-US" sz="7200" dirty="0" smtClean="0"/>
              <a:t>Dramatic </a:t>
            </a:r>
            <a:r>
              <a:rPr lang="en-US" sz="7200" dirty="0"/>
              <a:t>changes in personality, hygiene, or </a:t>
            </a:r>
            <a:r>
              <a:rPr lang="en-US" sz="7200" dirty="0" smtClean="0"/>
              <a:t>appearance</a:t>
            </a:r>
          </a:p>
          <a:p>
            <a:pPr marL="0" indent="0" algn="ctr">
              <a:buNone/>
            </a:pPr>
            <a:r>
              <a:rPr lang="en-US" sz="7200" dirty="0"/>
              <a:t>	</a:t>
            </a:r>
            <a:r>
              <a:rPr lang="en-US" sz="7200" dirty="0" smtClean="0"/>
              <a:t>Changes in eating/sleeping patterns</a:t>
            </a:r>
            <a:endParaRPr lang="en-US" sz="7200" dirty="0"/>
          </a:p>
          <a:p>
            <a:pPr marL="0" indent="0" algn="ctr">
              <a:buNone/>
            </a:pPr>
            <a:r>
              <a:rPr lang="en-US" sz="7200" dirty="0"/>
              <a:t>	An unusual obsession with death; Writing poems, lyrics or diary </a:t>
            </a:r>
            <a:r>
              <a:rPr lang="en-US" sz="7200" dirty="0" smtClean="0"/>
              <a:t>entries </a:t>
            </a:r>
            <a:r>
              <a:rPr lang="en-US" sz="7200" dirty="0"/>
              <a:t>that talk about </a:t>
            </a:r>
            <a:r>
              <a:rPr lang="en-US" sz="7200" dirty="0" smtClean="0"/>
              <a:t>death</a:t>
            </a:r>
          </a:p>
          <a:p>
            <a:pPr marL="0" indent="0" algn="ctr">
              <a:buNone/>
            </a:pPr>
            <a:r>
              <a:rPr lang="en-US" sz="3600" dirty="0"/>
              <a:t>	</a:t>
            </a:r>
            <a:r>
              <a:rPr lang="en-US" sz="7200" dirty="0"/>
              <a:t>	</a:t>
            </a:r>
            <a:r>
              <a:rPr lang="en-US" sz="6400" dirty="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914400"/>
            <a:ext cx="8927955" cy="5539978"/>
          </a:xfrm>
          <a:prstGeom prst="rect">
            <a:avLst/>
          </a:prstGeom>
          <a:noFill/>
        </p:spPr>
        <p:txBody>
          <a:bodyPr wrap="square" rtlCol="0">
            <a:spAutoFit/>
          </a:bodyPr>
          <a:lstStyle/>
          <a:p>
            <a:pPr algn="ctr"/>
            <a:r>
              <a:rPr lang="en-US" sz="2800" b="1" dirty="0"/>
              <a:t>LATE SIGNS</a:t>
            </a:r>
            <a:r>
              <a:rPr lang="en-US" sz="2800" b="1" dirty="0" smtClean="0"/>
              <a:t>:</a:t>
            </a:r>
          </a:p>
          <a:p>
            <a:pPr algn="ctr"/>
            <a:endParaRPr lang="en-US" sz="2800" b="1" dirty="0"/>
          </a:p>
          <a:p>
            <a:pPr algn="ctr"/>
            <a:r>
              <a:rPr lang="en-US" sz="2800" dirty="0"/>
              <a:t>	Direct or Indirect statements</a:t>
            </a:r>
          </a:p>
          <a:p>
            <a:pPr algn="ctr"/>
            <a:r>
              <a:rPr lang="en-US" sz="2800" dirty="0"/>
              <a:t>	Impulsive, irrational behavior</a:t>
            </a:r>
          </a:p>
          <a:p>
            <a:pPr algn="ctr"/>
            <a:r>
              <a:rPr lang="en-US" sz="2800" dirty="0"/>
              <a:t>	Giving away personal belongings</a:t>
            </a:r>
          </a:p>
          <a:p>
            <a:pPr algn="ctr"/>
            <a:r>
              <a:rPr lang="en-US" sz="2800" dirty="0"/>
              <a:t>	Violent actions, rebellious behavior, or running away</a:t>
            </a:r>
          </a:p>
          <a:p>
            <a:pPr algn="ctr"/>
            <a:r>
              <a:rPr lang="en-US" sz="2800" dirty="0"/>
              <a:t>	Verbalizing threats</a:t>
            </a:r>
          </a:p>
          <a:p>
            <a:pPr algn="ctr"/>
            <a:r>
              <a:rPr lang="en-US" sz="2800" dirty="0"/>
              <a:t>	Statements like “I won’t be missed”</a:t>
            </a:r>
          </a:p>
          <a:p>
            <a:pPr algn="ctr"/>
            <a:r>
              <a:rPr lang="en-US" sz="2800" dirty="0"/>
              <a:t>	Use or increased use of substances</a:t>
            </a:r>
          </a:p>
          <a:p>
            <a:pPr algn="ctr"/>
            <a:r>
              <a:rPr lang="en-US" sz="2800" dirty="0"/>
              <a:t>	Talk or write about the plan</a:t>
            </a:r>
          </a:p>
          <a:p>
            <a:pPr algn="ctr"/>
            <a:r>
              <a:rPr lang="en-US" sz="2800" dirty="0"/>
              <a:t>	Make a will</a:t>
            </a:r>
          </a:p>
          <a:p>
            <a:pPr algn="ctr"/>
            <a:endParaRPr lang="en-US" dirty="0"/>
          </a:p>
        </p:txBody>
      </p:sp>
      <p:pic>
        <p:nvPicPr>
          <p:cNvPr id="2" name="Picture 1"/>
          <p:cNvPicPr>
            <a:picLocks noChangeAspect="1"/>
          </p:cNvPicPr>
          <p:nvPr/>
        </p:nvPicPr>
        <p:blipFill>
          <a:blip r:embed="rId2"/>
          <a:stretch>
            <a:fillRect/>
          </a:stretch>
        </p:blipFill>
        <p:spPr>
          <a:xfrm>
            <a:off x="6096000" y="100012"/>
            <a:ext cx="2705100" cy="1628775"/>
          </a:xfrm>
          <a:prstGeom prst="rect">
            <a:avLst/>
          </a:prstGeom>
        </p:spPr>
      </p:pic>
    </p:spTree>
    <p:extLst>
      <p:ext uri="{BB962C8B-B14F-4D97-AF65-F5344CB8AC3E}">
        <p14:creationId xmlns:p14="http://schemas.microsoft.com/office/powerpoint/2010/main" val="34328163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152400"/>
            <a:ext cx="6589199" cy="838200"/>
          </a:xfrm>
        </p:spPr>
        <p:txBody>
          <a:bodyPr>
            <a:normAutofit/>
          </a:bodyPr>
          <a:lstStyle/>
          <a:p>
            <a:r>
              <a:rPr lang="en-US" sz="4400" dirty="0" smtClean="0">
                <a:solidFill>
                  <a:schemeClr val="accent1"/>
                </a:solidFill>
              </a:rPr>
              <a:t>Letter From Paula</a:t>
            </a:r>
            <a:endParaRPr lang="en-US" sz="4400" dirty="0">
              <a:solidFill>
                <a:schemeClr val="accent1"/>
              </a:solidFill>
            </a:endParaRPr>
          </a:p>
        </p:txBody>
      </p:sp>
      <p:sp>
        <p:nvSpPr>
          <p:cNvPr id="3" name="Content Placeholder 2"/>
          <p:cNvSpPr>
            <a:spLocks noGrp="1"/>
          </p:cNvSpPr>
          <p:nvPr>
            <p:ph idx="1"/>
          </p:nvPr>
        </p:nvSpPr>
        <p:spPr>
          <a:xfrm>
            <a:off x="1371599" y="990600"/>
            <a:ext cx="7162801" cy="4920622"/>
          </a:xfrm>
        </p:spPr>
        <p:txBody>
          <a:bodyPr>
            <a:normAutofit/>
          </a:bodyPr>
          <a:lstStyle/>
          <a:p>
            <a:r>
              <a:rPr lang="en-US" sz="2400" dirty="0" smtClean="0"/>
              <a:t>Draw a circle- inside the circle identify the feelings and emotions that you believe Paula may have had when she wrote the letter.</a:t>
            </a:r>
          </a:p>
          <a:p>
            <a:endParaRPr lang="en-US" sz="2400" dirty="0" smtClean="0"/>
          </a:p>
          <a:p>
            <a:r>
              <a:rPr lang="en-US" sz="2400" dirty="0" smtClean="0"/>
              <a:t>Outside the circle-identify the warning signs or red flags that give evidence to show Paula is perhaps asking for help for her depression and/or possible suicide.</a:t>
            </a:r>
          </a:p>
          <a:p>
            <a:pPr marL="0" indent="0">
              <a:buNone/>
            </a:pPr>
            <a:endParaRPr lang="en-US" sz="2400" dirty="0"/>
          </a:p>
        </p:txBody>
      </p:sp>
      <p:pic>
        <p:nvPicPr>
          <p:cNvPr id="4" name="Picture 3"/>
          <p:cNvPicPr>
            <a:picLocks noChangeAspect="1"/>
          </p:cNvPicPr>
          <p:nvPr/>
        </p:nvPicPr>
        <p:blipFill>
          <a:blip r:embed="rId2"/>
          <a:stretch>
            <a:fillRect/>
          </a:stretch>
        </p:blipFill>
        <p:spPr>
          <a:xfrm>
            <a:off x="3352800" y="4876799"/>
            <a:ext cx="2924175" cy="19419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152400"/>
            <a:ext cx="6589199" cy="990600"/>
          </a:xfrm>
        </p:spPr>
        <p:txBody>
          <a:bodyPr>
            <a:normAutofit/>
          </a:bodyPr>
          <a:lstStyle/>
          <a:p>
            <a:r>
              <a:rPr lang="en-US" sz="4400" dirty="0" smtClean="0">
                <a:solidFill>
                  <a:schemeClr val="accent1"/>
                </a:solidFill>
              </a:rPr>
              <a:t>How Can You Help</a:t>
            </a:r>
            <a:endParaRPr lang="en-US" sz="4400" dirty="0">
              <a:solidFill>
                <a:schemeClr val="accent1"/>
              </a:solidFill>
            </a:endParaRPr>
          </a:p>
        </p:txBody>
      </p:sp>
      <p:sp>
        <p:nvSpPr>
          <p:cNvPr id="3" name="Content Placeholder 2"/>
          <p:cNvSpPr>
            <a:spLocks noGrp="1"/>
          </p:cNvSpPr>
          <p:nvPr>
            <p:ph idx="1"/>
          </p:nvPr>
        </p:nvSpPr>
        <p:spPr>
          <a:xfrm>
            <a:off x="381000" y="990600"/>
            <a:ext cx="8610600" cy="5791199"/>
          </a:xfrm>
          <a:solidFill>
            <a:schemeClr val="accent2"/>
          </a:solidFill>
        </p:spPr>
        <p:txBody>
          <a:bodyPr>
            <a:normAutofit lnSpcReduction="10000"/>
          </a:bodyPr>
          <a:lstStyle/>
          <a:p>
            <a:pPr algn="ctr">
              <a:buNone/>
            </a:pPr>
            <a:r>
              <a:rPr lang="en-US" sz="6000" dirty="0" smtClean="0">
                <a:solidFill>
                  <a:srgbClr val="FFC000"/>
                </a:solidFill>
              </a:rPr>
              <a:t>ACT</a:t>
            </a:r>
            <a:endParaRPr lang="en-US" sz="2800" dirty="0" smtClean="0">
              <a:solidFill>
                <a:srgbClr val="FFC000"/>
              </a:solidFill>
            </a:endParaRPr>
          </a:p>
          <a:p>
            <a:pPr>
              <a:buNone/>
            </a:pPr>
            <a:endParaRPr lang="en-US" sz="1100" dirty="0" smtClean="0"/>
          </a:p>
          <a:p>
            <a:pPr>
              <a:buNone/>
            </a:pPr>
            <a:r>
              <a:rPr lang="en-US" sz="2400" dirty="0" smtClean="0">
                <a:solidFill>
                  <a:srgbClr val="FFC000"/>
                </a:solidFill>
              </a:rPr>
              <a:t>Acknowledge:  </a:t>
            </a:r>
            <a:r>
              <a:rPr lang="en-US" sz="2400" dirty="0" smtClean="0"/>
              <a:t>admit that you are seeing signs of depression or suicide in a friend that is serious.  Don’t say:   “Get over it” or “move on”.</a:t>
            </a:r>
          </a:p>
          <a:p>
            <a:pPr>
              <a:buNone/>
            </a:pPr>
            <a:endParaRPr lang="en-US" sz="2400" dirty="0" smtClean="0"/>
          </a:p>
          <a:p>
            <a:pPr>
              <a:buNone/>
            </a:pPr>
            <a:r>
              <a:rPr lang="en-US" sz="2400" dirty="0" smtClean="0">
                <a:solidFill>
                  <a:srgbClr val="FFC000"/>
                </a:solidFill>
              </a:rPr>
              <a:t>Care:  </a:t>
            </a:r>
            <a:r>
              <a:rPr lang="en-US" sz="2400" dirty="0" smtClean="0"/>
              <a:t>Let the friend know that you care about him/her, and that you are concerned that he/she needs help you cannot provide.  “I am worried about you.  I don’t want you to get hurt.”</a:t>
            </a:r>
          </a:p>
          <a:p>
            <a:pPr>
              <a:buNone/>
            </a:pPr>
            <a:endParaRPr lang="en-US" sz="2400" dirty="0" smtClean="0"/>
          </a:p>
          <a:p>
            <a:pPr>
              <a:buNone/>
            </a:pPr>
            <a:r>
              <a:rPr lang="en-US" sz="2400" dirty="0" smtClean="0">
                <a:solidFill>
                  <a:srgbClr val="FFC000"/>
                </a:solidFill>
              </a:rPr>
              <a:t>Tell:  </a:t>
            </a:r>
            <a:r>
              <a:rPr lang="en-US" sz="2400" dirty="0" smtClean="0"/>
              <a:t>Inform a trusted adult, either with your friend or on his/her behalf.   “Lets go talk with some.” </a:t>
            </a:r>
            <a:endParaRPr lang="en-US" sz="2400" dirty="0"/>
          </a:p>
        </p:txBody>
      </p:sp>
      <p:pic>
        <p:nvPicPr>
          <p:cNvPr id="4" name="Picture 3" descr="talk.jpg"/>
          <p:cNvPicPr>
            <a:picLocks noChangeAspect="1"/>
          </p:cNvPicPr>
          <p:nvPr/>
        </p:nvPicPr>
        <p:blipFill>
          <a:blip r:embed="rId2" cstate="print"/>
          <a:stretch>
            <a:fillRect/>
          </a:stretch>
        </p:blipFill>
        <p:spPr>
          <a:xfrm>
            <a:off x="6629400" y="990600"/>
            <a:ext cx="1828800" cy="1473200"/>
          </a:xfrm>
          <a:prstGeom prst="rect">
            <a:avLst/>
          </a:prstGeom>
        </p:spPr>
      </p:pic>
    </p:spTree>
    <p:extLst>
      <p:ext uri="{BB962C8B-B14F-4D97-AF65-F5344CB8AC3E}">
        <p14:creationId xmlns:p14="http://schemas.microsoft.com/office/powerpoint/2010/main" val="6091295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plus(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plus(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plus(in)">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solidFill>
              </a:rPr>
              <a:t>Suicide Intervention Skills</a:t>
            </a:r>
            <a:endParaRPr lang="en-US" sz="4000" dirty="0">
              <a:solidFill>
                <a:schemeClr val="accent1"/>
              </a:solidFill>
            </a:endParaRPr>
          </a:p>
        </p:txBody>
      </p:sp>
      <p:sp>
        <p:nvSpPr>
          <p:cNvPr id="3" name="Content Placeholder 2"/>
          <p:cNvSpPr>
            <a:spLocks noGrp="1"/>
          </p:cNvSpPr>
          <p:nvPr>
            <p:ph idx="1"/>
          </p:nvPr>
        </p:nvSpPr>
        <p:spPr>
          <a:xfrm>
            <a:off x="609600" y="1371600"/>
            <a:ext cx="8077200" cy="5334000"/>
          </a:xfrm>
        </p:spPr>
        <p:txBody>
          <a:bodyPr>
            <a:normAutofit/>
          </a:bodyPr>
          <a:lstStyle/>
          <a:p>
            <a:r>
              <a:rPr lang="en-US" sz="2400" dirty="0" smtClean="0">
                <a:solidFill>
                  <a:srgbClr val="FF0000"/>
                </a:solidFill>
              </a:rPr>
              <a:t>Share</a:t>
            </a:r>
            <a:r>
              <a:rPr lang="en-US" sz="2400" dirty="0" smtClean="0"/>
              <a:t> your concern:  Listen to them.  Show them that you care.</a:t>
            </a:r>
          </a:p>
          <a:p>
            <a:r>
              <a:rPr lang="en-US" sz="2400" dirty="0" smtClean="0">
                <a:solidFill>
                  <a:srgbClr val="FF0000"/>
                </a:solidFill>
              </a:rPr>
              <a:t>Ask</a:t>
            </a:r>
            <a:r>
              <a:rPr lang="en-US" sz="2400" dirty="0" smtClean="0"/>
              <a:t> the question:  Are you considering killing yourself?</a:t>
            </a:r>
          </a:p>
          <a:p>
            <a:r>
              <a:rPr lang="en-US" sz="2400" dirty="0" smtClean="0">
                <a:solidFill>
                  <a:srgbClr val="FF0000"/>
                </a:solidFill>
              </a:rPr>
              <a:t>Safety</a:t>
            </a:r>
            <a:r>
              <a:rPr lang="en-US" sz="2400" dirty="0" smtClean="0"/>
              <a:t>:  Ask for the modality, as long as YOU maintain your safety.  Do they have a plan?  Is it lethal, specific and available?</a:t>
            </a:r>
          </a:p>
          <a:p>
            <a:r>
              <a:rPr lang="en-US" sz="2400" dirty="0" smtClean="0">
                <a:solidFill>
                  <a:srgbClr val="FF0000"/>
                </a:solidFill>
              </a:rPr>
              <a:t>Stay</a:t>
            </a:r>
            <a:r>
              <a:rPr lang="en-US" sz="2400" dirty="0" smtClean="0"/>
              <a:t> with them!!  Peak of impulsivity usually only lasts a few minutes to a few hours.</a:t>
            </a:r>
          </a:p>
          <a:p>
            <a:r>
              <a:rPr lang="en-US" sz="2400" dirty="0" smtClean="0">
                <a:solidFill>
                  <a:srgbClr val="FF0000"/>
                </a:solidFill>
              </a:rPr>
              <a:t>Tell</a:t>
            </a:r>
            <a:r>
              <a:rPr lang="en-US" sz="2400" dirty="0" smtClean="0"/>
              <a:t> Someone!!!!!  Adult, counselor, parent, pastor, counselor, doctor, teacher.</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85800"/>
            <a:ext cx="8458200" cy="6370975"/>
          </a:xfrm>
          <a:prstGeom prst="rect">
            <a:avLst/>
          </a:prstGeom>
          <a:noFill/>
        </p:spPr>
        <p:txBody>
          <a:bodyPr wrap="square" rtlCol="0">
            <a:spAutoFit/>
          </a:bodyPr>
          <a:lstStyle/>
          <a:p>
            <a:r>
              <a:rPr lang="en-US" sz="2400" dirty="0" smtClean="0"/>
              <a:t>             3-You know Manuel?  He’s so allergic to bees       that he has to carry one of those epi-pens to give himself an injection.</a:t>
            </a:r>
          </a:p>
          <a:p>
            <a:endParaRPr lang="en-US" sz="2400" dirty="0"/>
          </a:p>
          <a:p>
            <a:r>
              <a:rPr lang="en-US" sz="2400" dirty="0" smtClean="0"/>
              <a:t>4-Guess what I heard about Jessica?  She sees a therapist every week.  I heard that she tried to kill herself last year.</a:t>
            </a:r>
          </a:p>
          <a:p>
            <a:endParaRPr lang="en-US" sz="2400" dirty="0"/>
          </a:p>
          <a:p>
            <a:r>
              <a:rPr lang="en-US" sz="2400" dirty="0" smtClean="0"/>
              <a:t>5-You know James, the guy who is always goofing off in science class?  He has ADHD.  He goes to the nurse’s office every day to take his meds.  If he misses a dose he turns into a psycho.</a:t>
            </a:r>
          </a:p>
          <a:p>
            <a:endParaRPr lang="en-US" sz="2400" dirty="0"/>
          </a:p>
          <a:p>
            <a:r>
              <a:rPr lang="en-US" sz="2400" dirty="0" smtClean="0"/>
              <a:t>6-Did you hear about Arianna?  She was in the hospital all summer.  They say she went crazy, but I guess it’s under control now.  Still, I’d be careful around her if I were you.</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4000" dirty="0" smtClean="0">
                <a:solidFill>
                  <a:schemeClr val="accent1"/>
                </a:solidFill>
              </a:rPr>
              <a:t>Avoid these things</a:t>
            </a:r>
            <a:endParaRPr lang="en-US" sz="4000" dirty="0">
              <a:solidFill>
                <a:schemeClr val="accent1"/>
              </a:solidFill>
            </a:endParaRPr>
          </a:p>
        </p:txBody>
      </p:sp>
      <p:sp>
        <p:nvSpPr>
          <p:cNvPr id="3" name="Content Placeholder 2"/>
          <p:cNvSpPr>
            <a:spLocks noGrp="1"/>
          </p:cNvSpPr>
          <p:nvPr>
            <p:ph idx="1"/>
          </p:nvPr>
        </p:nvSpPr>
        <p:spPr>
          <a:xfrm>
            <a:off x="990600" y="1295400"/>
            <a:ext cx="7696200" cy="5178552"/>
          </a:xfrm>
        </p:spPr>
        <p:txBody>
          <a:bodyPr>
            <a:noAutofit/>
          </a:bodyPr>
          <a:lstStyle/>
          <a:p>
            <a:r>
              <a:rPr lang="en-US" sz="2400" dirty="0" smtClean="0"/>
              <a:t>Don’t shame:  You’ve got to get over this, move on, you’re too sensitive, etc…</a:t>
            </a:r>
          </a:p>
          <a:p>
            <a:endParaRPr lang="en-US" sz="1200" dirty="0" smtClean="0"/>
          </a:p>
          <a:p>
            <a:r>
              <a:rPr lang="en-US" sz="2400" dirty="0" smtClean="0"/>
              <a:t>Don’t delay:  Get help right away</a:t>
            </a:r>
          </a:p>
          <a:p>
            <a:pPr marL="0" indent="0">
              <a:buNone/>
            </a:pPr>
            <a:endParaRPr lang="en-US" sz="1200" dirty="0" smtClean="0"/>
          </a:p>
          <a:p>
            <a:r>
              <a:rPr lang="en-US" sz="2400" dirty="0" smtClean="0"/>
              <a:t>Don’t </a:t>
            </a:r>
            <a:r>
              <a:rPr lang="en-US" sz="2400" dirty="0" err="1" smtClean="0"/>
              <a:t>blam</a:t>
            </a:r>
            <a:endParaRPr lang="en-US" sz="2400" dirty="0" smtClean="0"/>
          </a:p>
          <a:p>
            <a:endParaRPr lang="en-US" sz="1200" dirty="0" smtClean="0"/>
          </a:p>
          <a:p>
            <a:r>
              <a:rPr lang="en-US" sz="2400" dirty="0" smtClean="0"/>
              <a:t>Don’t give up:  suicide is </a:t>
            </a:r>
            <a:r>
              <a:rPr lang="en-US" sz="2400" b="1" u="sng" dirty="0" smtClean="0"/>
              <a:t>not a destiny</a:t>
            </a:r>
            <a:r>
              <a:rPr lang="en-US" sz="2400" dirty="0" smtClean="0"/>
              <a:t>.  When people make through the crisis they usually go on to lead healthy, productive lives</a:t>
            </a:r>
          </a:p>
          <a:p>
            <a:pPr marL="0" indent="0">
              <a:buNone/>
            </a:pPr>
            <a:endParaRPr lang="en-US" sz="1200" dirty="0" smtClean="0"/>
          </a:p>
          <a:p>
            <a:r>
              <a:rPr lang="en-US" sz="2400" dirty="0" smtClean="0"/>
              <a:t>Don’t do it alone: get an adult to help  </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I Need Therapy?</a:t>
            </a:r>
            <a:endParaRPr lang="en-US" dirty="0"/>
          </a:p>
        </p:txBody>
      </p:sp>
      <p:sp>
        <p:nvSpPr>
          <p:cNvPr id="3" name="Content Placeholder 2"/>
          <p:cNvSpPr>
            <a:spLocks noGrp="1"/>
          </p:cNvSpPr>
          <p:nvPr>
            <p:ph idx="1"/>
          </p:nvPr>
        </p:nvSpPr>
        <p:spPr>
          <a:xfrm>
            <a:off x="609600" y="1371600"/>
            <a:ext cx="8458199" cy="4539622"/>
          </a:xfrm>
        </p:spPr>
        <p:txBody>
          <a:bodyPr>
            <a:noAutofit/>
          </a:bodyPr>
          <a:lstStyle/>
          <a:p>
            <a:r>
              <a:rPr lang="en-US" sz="2400" dirty="0" err="1" smtClean="0"/>
              <a:t>Persistant</a:t>
            </a:r>
            <a:r>
              <a:rPr lang="en-US" sz="2400" dirty="0" smtClean="0"/>
              <a:t> negative feeling that you can’t shake (anger, sadness, worry)</a:t>
            </a:r>
          </a:p>
          <a:p>
            <a:r>
              <a:rPr lang="en-US" sz="2400" dirty="0" smtClean="0"/>
              <a:t>Strong emotions that interfere with life/school</a:t>
            </a:r>
          </a:p>
          <a:p>
            <a:r>
              <a:rPr lang="en-US" sz="2400" dirty="0" smtClean="0"/>
              <a:t>Desire to talk to someone other than your friends/family</a:t>
            </a:r>
          </a:p>
          <a:p>
            <a:r>
              <a:rPr lang="en-US" sz="2400" dirty="0" smtClean="0"/>
              <a:t>Realization that your life is off track</a:t>
            </a:r>
          </a:p>
          <a:p>
            <a:r>
              <a:rPr lang="en-US" sz="2400" dirty="0" smtClean="0"/>
              <a:t>Going through a rough time</a:t>
            </a:r>
          </a:p>
          <a:p>
            <a:r>
              <a:rPr lang="en-US" sz="2400" dirty="0" smtClean="0"/>
              <a:t>Feeling overwhelmed</a:t>
            </a:r>
          </a:p>
          <a:p>
            <a:r>
              <a:rPr lang="en-US" sz="2400" dirty="0" smtClean="0"/>
              <a:t>Major change or a traumatic event</a:t>
            </a:r>
          </a:p>
          <a:p>
            <a:r>
              <a:rPr lang="en-US" sz="2400" dirty="0" smtClean="0"/>
              <a:t>Hurting other people or yourself</a:t>
            </a:r>
          </a:p>
          <a:p>
            <a:r>
              <a:rPr lang="en-US" sz="2400" dirty="0" smtClean="0"/>
              <a:t>Feeling worthless, guilty or anxious all the time</a:t>
            </a:r>
            <a:endParaRPr lang="en-US" sz="2400" dirty="0"/>
          </a:p>
        </p:txBody>
      </p:sp>
    </p:spTree>
    <p:extLst>
      <p:ext uri="{BB962C8B-B14F-4D97-AF65-F5344CB8AC3E}">
        <p14:creationId xmlns:p14="http://schemas.microsoft.com/office/powerpoint/2010/main" val="748173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76201"/>
            <a:ext cx="7125113" cy="762000"/>
          </a:xfrm>
        </p:spPr>
        <p:txBody>
          <a:bodyPr>
            <a:normAutofit/>
          </a:bodyPr>
          <a:lstStyle/>
          <a:p>
            <a:pPr algn="ctr"/>
            <a:r>
              <a:rPr lang="en-US" dirty="0" smtClean="0">
                <a:solidFill>
                  <a:srgbClr val="FFFF00"/>
                </a:solidFill>
              </a:rPr>
              <a:t>                  </a:t>
            </a:r>
            <a:r>
              <a:rPr lang="en-US" dirty="0" smtClean="0">
                <a:solidFill>
                  <a:schemeClr val="accent1">
                    <a:lumMod val="75000"/>
                  </a:schemeClr>
                </a:solidFill>
              </a:rPr>
              <a:t>NATIONAL HOTLINES</a:t>
            </a:r>
            <a:endParaRPr lang="en-US" dirty="0">
              <a:solidFill>
                <a:schemeClr val="accent1">
                  <a:lumMod val="75000"/>
                </a:schemeClr>
              </a:solidFill>
            </a:endParaRPr>
          </a:p>
        </p:txBody>
      </p:sp>
      <p:sp>
        <p:nvSpPr>
          <p:cNvPr id="3" name="Content Placeholder 2"/>
          <p:cNvSpPr>
            <a:spLocks noGrp="1"/>
          </p:cNvSpPr>
          <p:nvPr>
            <p:ph idx="1"/>
          </p:nvPr>
        </p:nvSpPr>
        <p:spPr>
          <a:xfrm>
            <a:off x="914400" y="685801"/>
            <a:ext cx="8077200" cy="6019800"/>
          </a:xfrm>
        </p:spPr>
        <p:txBody>
          <a:bodyPr>
            <a:normAutofit fontScale="25000" lnSpcReduction="20000"/>
          </a:bodyPr>
          <a:lstStyle/>
          <a:p>
            <a:pPr>
              <a:buNone/>
            </a:pPr>
            <a:r>
              <a:rPr lang="en-US" sz="2500" dirty="0" smtClean="0"/>
              <a:t>  </a:t>
            </a:r>
          </a:p>
          <a:p>
            <a:r>
              <a:rPr lang="en-US" sz="7200" b="1" dirty="0" smtClean="0">
                <a:hlinkClick r:id="rId2"/>
              </a:rPr>
              <a:t>1-800-SUICIDE</a:t>
            </a:r>
            <a:r>
              <a:rPr lang="en-US" sz="7200" dirty="0" smtClean="0"/>
              <a:t/>
            </a:r>
            <a:br>
              <a:rPr lang="en-US" sz="7200" dirty="0" smtClean="0"/>
            </a:br>
            <a:r>
              <a:rPr lang="en-US" sz="7200" dirty="0" smtClean="0"/>
              <a:t>1-800-784-2433</a:t>
            </a:r>
            <a:r>
              <a:rPr lang="en-US" sz="7200" dirty="0" smtClean="0">
                <a:hlinkClick r:id="rId2"/>
              </a:rPr>
              <a:t/>
            </a:r>
            <a:br>
              <a:rPr lang="en-US" sz="7200" dirty="0" smtClean="0">
                <a:hlinkClick r:id="rId2"/>
              </a:rPr>
            </a:br>
            <a:r>
              <a:rPr lang="en-US" sz="7200" dirty="0" smtClean="0">
                <a:hlinkClick r:id="rId2"/>
              </a:rPr>
              <a:t>National Hopeline Network</a:t>
            </a:r>
            <a:endParaRPr lang="en-US" sz="7200" dirty="0" smtClean="0"/>
          </a:p>
          <a:p>
            <a:pPr>
              <a:buNone/>
            </a:pPr>
            <a:endParaRPr lang="en-US" sz="7200" dirty="0" smtClean="0"/>
          </a:p>
          <a:p>
            <a:r>
              <a:rPr lang="en-US" sz="7200" b="1" dirty="0" smtClean="0">
                <a:hlinkClick r:id="rId3"/>
              </a:rPr>
              <a:t>1-800-273-TALK</a:t>
            </a:r>
            <a:r>
              <a:rPr lang="en-US" sz="7200" dirty="0" smtClean="0"/>
              <a:t/>
            </a:r>
            <a:br>
              <a:rPr lang="en-US" sz="7200" dirty="0" smtClean="0"/>
            </a:br>
            <a:r>
              <a:rPr lang="en-US" sz="7200" dirty="0" smtClean="0"/>
              <a:t>1-800-273-8255</a:t>
            </a:r>
            <a:br>
              <a:rPr lang="en-US" sz="7200" dirty="0" smtClean="0"/>
            </a:br>
            <a:r>
              <a:rPr lang="en-US" sz="7200" dirty="0" smtClean="0">
                <a:hlinkClick r:id="rId3"/>
              </a:rPr>
              <a:t>National Suicide Prevention Lifeline</a:t>
            </a:r>
            <a:r>
              <a:rPr lang="en-US" sz="7200" dirty="0" smtClean="0"/>
              <a:t/>
            </a:r>
            <a:br>
              <a:rPr lang="en-US" sz="7200" dirty="0" smtClean="0"/>
            </a:br>
            <a:r>
              <a:rPr lang="en-US" sz="7200" dirty="0" smtClean="0">
                <a:hlinkClick r:id="rId4"/>
              </a:rPr>
              <a:t>•LifeLine Chat•</a:t>
            </a:r>
            <a:r>
              <a:rPr lang="en-US" sz="7200" dirty="0" smtClean="0"/>
              <a:t/>
            </a:r>
            <a:br>
              <a:rPr lang="en-US" sz="7200" dirty="0" smtClean="0"/>
            </a:br>
            <a:endParaRPr lang="en-US" sz="7200" dirty="0" smtClean="0"/>
          </a:p>
          <a:p>
            <a:r>
              <a:rPr lang="en-US" sz="7200" b="1" dirty="0" smtClean="0">
                <a:hlinkClick r:id="rId5"/>
              </a:rPr>
              <a:t>CrisisChat.org</a:t>
            </a:r>
            <a:r>
              <a:rPr lang="en-US" sz="7200" dirty="0" smtClean="0"/>
              <a:t/>
            </a:r>
            <a:br>
              <a:rPr lang="en-US" sz="7200" dirty="0" smtClean="0"/>
            </a:br>
            <a:r>
              <a:rPr lang="en-US" sz="7200" dirty="0" smtClean="0"/>
              <a:t>Online Emotional Support</a:t>
            </a:r>
            <a:br>
              <a:rPr lang="en-US" sz="7200" dirty="0" smtClean="0"/>
            </a:br>
            <a:r>
              <a:rPr lang="en-US" sz="7200" dirty="0" smtClean="0"/>
              <a:t>Hours Vary - Approx </a:t>
            </a:r>
            <a:br>
              <a:rPr lang="en-US" sz="7200" dirty="0" smtClean="0"/>
            </a:br>
            <a:r>
              <a:rPr lang="en-US" sz="7200" dirty="0" smtClean="0"/>
              <a:t>12hrs daily / 7 days </a:t>
            </a:r>
            <a:endParaRPr lang="en-US" sz="1000" dirty="0" smtClean="0"/>
          </a:p>
          <a:p>
            <a:pPr marL="0" indent="0">
              <a:buNone/>
            </a:pPr>
            <a:endParaRPr lang="en-US" sz="7200" dirty="0" smtClean="0"/>
          </a:p>
          <a:p>
            <a:r>
              <a:rPr lang="en-US" sz="7200" b="1" dirty="0" smtClean="0">
                <a:hlinkClick r:id="rId6"/>
              </a:rPr>
              <a:t>1-877-YOUTHLINE</a:t>
            </a:r>
            <a:r>
              <a:rPr lang="en-US" sz="7200" dirty="0" smtClean="0"/>
              <a:t/>
            </a:r>
            <a:br>
              <a:rPr lang="en-US" sz="7200" dirty="0" smtClean="0"/>
            </a:br>
            <a:r>
              <a:rPr lang="en-US" sz="7200" dirty="0" smtClean="0"/>
              <a:t>1-877-968-8454</a:t>
            </a:r>
            <a:r>
              <a:rPr lang="en-US" sz="7200" dirty="0" smtClean="0">
                <a:hlinkClick r:id="rId6"/>
              </a:rPr>
              <a:t/>
            </a:r>
            <a:br>
              <a:rPr lang="en-US" sz="7200" dirty="0" smtClean="0">
                <a:hlinkClick r:id="rId6"/>
              </a:rPr>
            </a:br>
            <a:r>
              <a:rPr lang="en-US" sz="7200" dirty="0" smtClean="0">
                <a:hlinkClick r:id="rId6"/>
              </a:rPr>
              <a:t>Youth America Hotline - Counseling for Teens by Teens</a:t>
            </a:r>
            <a:endParaRPr lang="en-US" sz="7200" dirty="0" smtClean="0"/>
          </a:p>
          <a:p>
            <a:endParaRPr lang="en-US" sz="7200" dirty="0" smtClean="0"/>
          </a:p>
          <a:p>
            <a:r>
              <a:rPr lang="en-US" sz="7200" b="1" dirty="0" smtClean="0">
                <a:hlinkClick r:id="rId7"/>
              </a:rPr>
              <a:t>1-866-488-7386</a:t>
            </a:r>
            <a:r>
              <a:rPr lang="en-US" sz="7200" dirty="0" smtClean="0"/>
              <a:t> </a:t>
            </a:r>
            <a:r>
              <a:rPr lang="en-US" sz="7200" dirty="0" smtClean="0">
                <a:hlinkClick r:id="rId7"/>
              </a:rPr>
              <a:t>The Trevor Project</a:t>
            </a:r>
            <a:br>
              <a:rPr lang="en-US" sz="7200" dirty="0" smtClean="0">
                <a:hlinkClick r:id="rId7"/>
              </a:rPr>
            </a:br>
            <a:r>
              <a:rPr lang="en-US" sz="7200" dirty="0" smtClean="0">
                <a:hlinkClick r:id="rId7"/>
              </a:rPr>
              <a:t>Crisis intervention &amp; Suicide prevention</a:t>
            </a:r>
            <a:br>
              <a:rPr lang="en-US" sz="7200" dirty="0" smtClean="0">
                <a:hlinkClick r:id="rId7"/>
              </a:rPr>
            </a:br>
            <a:r>
              <a:rPr lang="en-US" sz="7200" dirty="0" smtClean="0">
                <a:hlinkClick r:id="rId7"/>
              </a:rPr>
              <a:t>For lesbian, gay, bisexual,</a:t>
            </a:r>
            <a:br>
              <a:rPr lang="en-US" sz="7200" dirty="0" smtClean="0">
                <a:hlinkClick r:id="rId7"/>
              </a:rPr>
            </a:br>
            <a:r>
              <a:rPr lang="en-US" sz="7200" dirty="0" smtClean="0">
                <a:hlinkClick r:id="rId7"/>
              </a:rPr>
              <a:t>transgender, and questioning youth</a:t>
            </a:r>
            <a:r>
              <a:rPr lang="en-US" sz="7200" dirty="0" smtClean="0"/>
              <a:t> </a:t>
            </a:r>
            <a:r>
              <a:rPr lang="en-US" sz="7200" dirty="0" smtClean="0">
                <a:hlinkClick r:id="rId8"/>
              </a:rPr>
              <a:t>Trevor Chat</a:t>
            </a:r>
            <a:r>
              <a:rPr lang="en-US" sz="7200" dirty="0" smtClean="0"/>
              <a:t> • </a:t>
            </a:r>
            <a:r>
              <a:rPr lang="en-US" sz="7200" dirty="0" smtClean="0">
                <a:hlinkClick r:id="rId9"/>
              </a:rPr>
              <a:t>Trevor Space</a:t>
            </a:r>
            <a:endParaRPr lang="en-US" sz="7200" dirty="0" smtClean="0"/>
          </a:p>
          <a:p>
            <a:pPr>
              <a:buNone/>
            </a:pPr>
            <a:r>
              <a:rPr lang="en-US" sz="7200" dirty="0" smtClean="0"/>
              <a:t/>
            </a:r>
            <a:br>
              <a:rPr lang="en-US" sz="7200" dirty="0" smtClean="0"/>
            </a:br>
            <a:endParaRPr lang="en-US" sz="7200" dirty="0" smtClean="0"/>
          </a:p>
          <a:p>
            <a:pPr>
              <a:buNone/>
            </a:pPr>
            <a:endParaRPr lang="en-US" dirty="0"/>
          </a:p>
        </p:txBody>
      </p:sp>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067425" y="1534076"/>
            <a:ext cx="2924175" cy="3429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DVD</a:t>
            </a:r>
            <a:endParaRPr lang="en-US" dirty="0"/>
          </a:p>
        </p:txBody>
      </p:sp>
      <p:sp>
        <p:nvSpPr>
          <p:cNvPr id="3" name="Content Placeholder 2"/>
          <p:cNvSpPr>
            <a:spLocks noGrp="1"/>
          </p:cNvSpPr>
          <p:nvPr>
            <p:ph idx="1"/>
          </p:nvPr>
        </p:nvSpPr>
        <p:spPr>
          <a:xfrm>
            <a:off x="457200" y="1676400"/>
            <a:ext cx="7467600" cy="4797552"/>
          </a:xfrm>
        </p:spPr>
        <p:txBody>
          <a:bodyPr>
            <a:normAutofit/>
          </a:bodyPr>
          <a:lstStyle/>
          <a:p>
            <a:pPr algn="ctr">
              <a:buNone/>
            </a:pPr>
            <a:r>
              <a:rPr lang="en-US" sz="6600" dirty="0" smtClean="0">
                <a:solidFill>
                  <a:schemeClr val="accent1"/>
                </a:solidFill>
              </a:rPr>
              <a:t>FRIENDS FOR LIFE</a:t>
            </a:r>
          </a:p>
          <a:p>
            <a:pPr algn="ctr">
              <a:buNone/>
            </a:pPr>
            <a:r>
              <a:rPr lang="en-US" sz="6600" dirty="0" smtClean="0">
                <a:solidFill>
                  <a:schemeClr val="accent1"/>
                </a:solidFill>
              </a:rPr>
              <a:t>PREVENTING TEEN SUICIDE</a:t>
            </a:r>
            <a:endParaRPr lang="en-US" sz="6600" dirty="0">
              <a:solidFill>
                <a:schemeClr val="accent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4495800"/>
            <a:ext cx="2400300" cy="17922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086601" cy="914400"/>
          </a:xfrm>
        </p:spPr>
        <p:txBody>
          <a:bodyPr>
            <a:normAutofit/>
          </a:bodyPr>
          <a:lstStyle/>
          <a:p>
            <a:pPr algn="ctr"/>
            <a:r>
              <a:rPr lang="en-US" sz="4000" dirty="0" smtClean="0">
                <a:solidFill>
                  <a:schemeClr val="accent1"/>
                </a:solidFill>
              </a:rPr>
              <a:t>Pat on the back activity</a:t>
            </a:r>
            <a:endParaRPr lang="en-US" sz="4000" dirty="0">
              <a:solidFill>
                <a:schemeClr val="accent1"/>
              </a:solidFill>
            </a:endParaRPr>
          </a:p>
        </p:txBody>
      </p:sp>
      <p:sp>
        <p:nvSpPr>
          <p:cNvPr id="3" name="Content Placeholder 2"/>
          <p:cNvSpPr>
            <a:spLocks noGrp="1"/>
          </p:cNvSpPr>
          <p:nvPr>
            <p:ph idx="1"/>
          </p:nvPr>
        </p:nvSpPr>
        <p:spPr>
          <a:xfrm>
            <a:off x="762001" y="1371600"/>
            <a:ext cx="7772400" cy="4539622"/>
          </a:xfrm>
        </p:spPr>
        <p:txBody>
          <a:bodyPr>
            <a:normAutofit/>
          </a:bodyPr>
          <a:lstStyle/>
          <a:p>
            <a:r>
              <a:rPr lang="en-US" sz="2800" dirty="0" smtClean="0"/>
              <a:t>Get five peers to write an honest, sincere and positive comment on your sheet</a:t>
            </a:r>
          </a:p>
          <a:p>
            <a:r>
              <a:rPr lang="en-US" sz="2800" dirty="0" smtClean="0"/>
              <a:t>When you have five fold your sheet in half and sit down without reading</a:t>
            </a:r>
          </a:p>
          <a:p>
            <a:r>
              <a:rPr lang="en-US" sz="2800" dirty="0" smtClean="0"/>
              <a:t>When everyone has </a:t>
            </a:r>
            <a:r>
              <a:rPr lang="en-US" sz="2800" smtClean="0"/>
              <a:t>sat down, </a:t>
            </a:r>
            <a:r>
              <a:rPr lang="en-US" sz="2800" dirty="0" smtClean="0"/>
              <a:t>read and reflect</a:t>
            </a:r>
          </a:p>
          <a:p>
            <a:r>
              <a:rPr lang="en-US" sz="2800" dirty="0" smtClean="0"/>
              <a:t>Write down 3 to 5 words describing how this makes you feel</a:t>
            </a:r>
          </a:p>
          <a:p>
            <a:endParaRPr lang="en-US" sz="2000" dirty="0"/>
          </a:p>
          <a:p>
            <a:pPr marL="0" indent="0">
              <a:buNone/>
            </a:pP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4835008"/>
            <a:ext cx="2408670" cy="184127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Evidence and Practice for Unit 2</a:t>
            </a:r>
            <a:endParaRPr lang="en-US" dirty="0"/>
          </a:p>
        </p:txBody>
      </p:sp>
      <p:sp>
        <p:nvSpPr>
          <p:cNvPr id="3" name="Content Placeholder 2"/>
          <p:cNvSpPr>
            <a:spLocks noGrp="1"/>
          </p:cNvSpPr>
          <p:nvPr>
            <p:ph idx="1"/>
          </p:nvPr>
        </p:nvSpPr>
        <p:spPr/>
        <p:txBody>
          <a:bodyPr/>
          <a:lstStyle/>
          <a:p>
            <a:r>
              <a:rPr lang="en-US" dirty="0" smtClean="0"/>
              <a:t>Evidence:</a:t>
            </a:r>
          </a:p>
          <a:p>
            <a:pPr>
              <a:buAutoNum type="arabicPeriod"/>
            </a:pPr>
            <a:r>
              <a:rPr lang="en-US" dirty="0" smtClean="0"/>
              <a:t>Stress Test</a:t>
            </a:r>
          </a:p>
          <a:p>
            <a:pPr>
              <a:buAutoNum type="arabicPeriod"/>
            </a:pPr>
            <a:r>
              <a:rPr lang="en-US" smtClean="0"/>
              <a:t>Mangeing</a:t>
            </a:r>
            <a:r>
              <a:rPr lang="en-US" dirty="0" smtClean="0"/>
              <a:t> </a:t>
            </a:r>
            <a:r>
              <a:rPr lang="en-US" dirty="0" smtClean="0"/>
              <a:t>Stress/Mental and Emotional Problems</a:t>
            </a:r>
          </a:p>
          <a:p>
            <a:pPr>
              <a:buAutoNum type="arabicPeriod"/>
            </a:pPr>
            <a:r>
              <a:rPr lang="en-US" dirty="0" smtClean="0"/>
              <a:t>You are valuable </a:t>
            </a:r>
          </a:p>
          <a:p>
            <a:pPr>
              <a:buAutoNum type="arabicPeriod"/>
            </a:pPr>
            <a:r>
              <a:rPr lang="en-US" dirty="0" smtClean="0"/>
              <a:t>Chapter 3 Review</a:t>
            </a:r>
          </a:p>
          <a:p>
            <a:pPr>
              <a:buAutoNum type="arabicPeriod"/>
            </a:pPr>
            <a:r>
              <a:rPr lang="en-US" dirty="0" smtClean="0"/>
              <a:t>Chapter 4 Review</a:t>
            </a:r>
          </a:p>
          <a:p>
            <a:pPr>
              <a:buAutoNum type="arabicPeriod"/>
            </a:pPr>
            <a:r>
              <a:rPr lang="en-US" dirty="0" smtClean="0"/>
              <a:t>Chapter 5 Review</a:t>
            </a:r>
          </a:p>
          <a:p>
            <a:pPr marL="0" indent="0">
              <a:buNone/>
            </a:pPr>
            <a:r>
              <a:rPr lang="en-US" dirty="0" smtClean="0"/>
              <a:t>Practice</a:t>
            </a:r>
          </a:p>
          <a:p>
            <a:pPr marL="0" indent="0">
              <a:buNone/>
            </a:pPr>
            <a:r>
              <a:rPr lang="en-US" dirty="0" smtClean="0"/>
              <a:t>Packet for Unit 2</a:t>
            </a:r>
            <a:endParaRPr lang="en-US" dirty="0"/>
          </a:p>
        </p:txBody>
      </p:sp>
    </p:spTree>
    <p:extLst>
      <p:ext uri="{BB962C8B-B14F-4D97-AF65-F5344CB8AC3E}">
        <p14:creationId xmlns:p14="http://schemas.microsoft.com/office/powerpoint/2010/main" val="7503487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Review</a:t>
            </a:r>
            <a:endParaRPr lang="en-US" dirty="0"/>
          </a:p>
        </p:txBody>
      </p:sp>
      <p:sp>
        <p:nvSpPr>
          <p:cNvPr id="3" name="Content Placeholder 2"/>
          <p:cNvSpPr>
            <a:spLocks noGrp="1"/>
          </p:cNvSpPr>
          <p:nvPr>
            <p:ph idx="1"/>
          </p:nvPr>
        </p:nvSpPr>
        <p:spPr/>
        <p:txBody>
          <a:bodyPr/>
          <a:lstStyle/>
          <a:p>
            <a:r>
              <a:rPr lang="en-US" dirty="0" smtClean="0">
                <a:hlinkClick r:id="rId2"/>
              </a:rPr>
              <a:t>www.quizlet.com</a:t>
            </a:r>
            <a:endParaRPr lang="en-US" dirty="0" smtClean="0"/>
          </a:p>
          <a:p>
            <a:r>
              <a:rPr lang="en-US" dirty="0" err="1" smtClean="0"/>
              <a:t>MsTHealth</a:t>
            </a:r>
            <a:endParaRPr lang="en-US" dirty="0" smtClean="0"/>
          </a:p>
          <a:p>
            <a:endParaRPr lang="en-US" dirty="0"/>
          </a:p>
          <a:p>
            <a:r>
              <a:rPr lang="en-US" dirty="0" smtClean="0"/>
              <a:t>30 minutes to do the reviews on this site.  Test </a:t>
            </a:r>
            <a:r>
              <a:rPr lang="en-US" smtClean="0"/>
              <a:t>next class.</a:t>
            </a:r>
            <a:endParaRPr lang="en-US"/>
          </a:p>
        </p:txBody>
      </p:sp>
    </p:spTree>
    <p:extLst>
      <p:ext uri="{BB962C8B-B14F-4D97-AF65-F5344CB8AC3E}">
        <p14:creationId xmlns:p14="http://schemas.microsoft.com/office/powerpoint/2010/main" val="3715429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pPr algn="ctr"/>
            <a:r>
              <a:rPr lang="en-US" dirty="0" smtClean="0">
                <a:solidFill>
                  <a:srgbClr val="C00000"/>
                </a:solidFill>
              </a:rPr>
              <a:t>Stigma of Mental Disease</a:t>
            </a:r>
            <a:endParaRPr lang="en-US" dirty="0">
              <a:solidFill>
                <a:srgbClr val="C00000"/>
              </a:solidFill>
            </a:endParaRPr>
          </a:p>
        </p:txBody>
      </p:sp>
      <p:sp>
        <p:nvSpPr>
          <p:cNvPr id="3" name="Content Placeholder 2"/>
          <p:cNvSpPr>
            <a:spLocks noGrp="1"/>
          </p:cNvSpPr>
          <p:nvPr>
            <p:ph idx="1"/>
          </p:nvPr>
        </p:nvSpPr>
        <p:spPr>
          <a:xfrm>
            <a:off x="457200" y="1447800"/>
            <a:ext cx="8153400" cy="4876800"/>
          </a:xfrm>
        </p:spPr>
        <p:txBody>
          <a:bodyPr>
            <a:normAutofit/>
          </a:bodyPr>
          <a:lstStyle/>
          <a:p>
            <a:r>
              <a:rPr lang="en-US" sz="2000" dirty="0" smtClean="0"/>
              <a:t>Just like people with physical illness, people don’t ask to be stricken with a psychological disorder.  It just happens.</a:t>
            </a:r>
          </a:p>
          <a:p>
            <a:r>
              <a:rPr lang="en-US" sz="2000" dirty="0" smtClean="0"/>
              <a:t>Mental disorders don’t indicate an emotional, spiritual or moral weakness on the part of the sufferer.</a:t>
            </a:r>
          </a:p>
          <a:p>
            <a:r>
              <a:rPr lang="en-US" sz="2000" dirty="0" smtClean="0"/>
              <a:t>It is not acceptable to judge a person because of any mental or physical impairment.</a:t>
            </a:r>
          </a:p>
          <a:p>
            <a:r>
              <a:rPr lang="en-US" sz="2000" dirty="0" smtClean="0"/>
              <a:t>If a person has been diagnosed with a mental illness in the past it doesn’t mean the person is suffering from the same illness today.</a:t>
            </a:r>
          </a:p>
          <a:p>
            <a:r>
              <a:rPr lang="en-US" sz="2000" dirty="0" smtClean="0"/>
              <a:t>Someone in therapy is not “crazy”.</a:t>
            </a:r>
          </a:p>
          <a:p>
            <a:endParaRPr lang="en-US" dirty="0"/>
          </a:p>
        </p:txBody>
      </p:sp>
      <p:pic>
        <p:nvPicPr>
          <p:cNvPr id="4" name="Picture 3" descr="stigma.jpg"/>
          <p:cNvPicPr>
            <a:picLocks noChangeAspect="1"/>
          </p:cNvPicPr>
          <p:nvPr/>
        </p:nvPicPr>
        <p:blipFill>
          <a:blip r:embed="rId2" cstate="print"/>
          <a:stretch>
            <a:fillRect/>
          </a:stretch>
        </p:blipFill>
        <p:spPr>
          <a:xfrm>
            <a:off x="6172200" y="4267200"/>
            <a:ext cx="1895474" cy="23792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228600"/>
            <a:ext cx="7010400" cy="1143000"/>
          </a:xfrm>
        </p:spPr>
        <p:txBody>
          <a:bodyPr>
            <a:normAutofit fontScale="90000"/>
          </a:bodyPr>
          <a:lstStyle/>
          <a:p>
            <a:pPr algn="ctr"/>
            <a:r>
              <a:rPr lang="en-US" dirty="0" smtClean="0">
                <a:solidFill>
                  <a:schemeClr val="accent1"/>
                </a:solidFill>
              </a:rPr>
              <a:t>TEST YOUR KNOWLEDGE</a:t>
            </a:r>
            <a:br>
              <a:rPr lang="en-US" dirty="0" smtClean="0">
                <a:solidFill>
                  <a:schemeClr val="accent1"/>
                </a:solidFill>
              </a:rPr>
            </a:br>
            <a:r>
              <a:rPr lang="en-US" dirty="0" smtClean="0">
                <a:solidFill>
                  <a:schemeClr val="accent1"/>
                </a:solidFill>
              </a:rPr>
              <a:t>FACT OR FICTION</a:t>
            </a:r>
            <a:endParaRPr lang="en-US" dirty="0">
              <a:solidFill>
                <a:schemeClr val="accent1"/>
              </a:solidFill>
            </a:endParaRPr>
          </a:p>
        </p:txBody>
      </p:sp>
      <p:sp>
        <p:nvSpPr>
          <p:cNvPr id="3" name="Content Placeholder 2"/>
          <p:cNvSpPr>
            <a:spLocks noGrp="1"/>
          </p:cNvSpPr>
          <p:nvPr>
            <p:ph idx="1"/>
          </p:nvPr>
        </p:nvSpPr>
        <p:spPr>
          <a:xfrm>
            <a:off x="914400" y="1447800"/>
            <a:ext cx="7848599" cy="5105400"/>
          </a:xfrm>
        </p:spPr>
        <p:txBody>
          <a:bodyPr>
            <a:normAutofit/>
          </a:bodyPr>
          <a:lstStyle/>
          <a:p>
            <a:r>
              <a:rPr lang="en-US" dirty="0"/>
              <a:t>1- The vast majority of people with serious psychological disorders show their first symptoms after age 25</a:t>
            </a:r>
            <a:r>
              <a:rPr lang="en-US" dirty="0" smtClean="0"/>
              <a:t>.</a:t>
            </a:r>
          </a:p>
          <a:p>
            <a:r>
              <a:rPr lang="en-US" dirty="0"/>
              <a:t>2- A person who occasionally feels worried, anxious, sad or 	stressed is very likely to be suffering from an undiagnosed 	mental disorder</a:t>
            </a:r>
            <a:r>
              <a:rPr lang="en-US" dirty="0" smtClean="0"/>
              <a:t>.</a:t>
            </a:r>
          </a:p>
          <a:p>
            <a:r>
              <a:rPr lang="en-US" dirty="0"/>
              <a:t>3- People who suffer from depression often have a second 	psychological disorder as </a:t>
            </a:r>
            <a:r>
              <a:rPr lang="en-US" dirty="0" smtClean="0"/>
              <a:t>well</a:t>
            </a:r>
          </a:p>
          <a:p>
            <a:r>
              <a:rPr lang="en-US" dirty="0"/>
              <a:t>4- Psychological disorders cannot be cured since they come from the mind and not a “treatable” part of the </a:t>
            </a:r>
            <a:r>
              <a:rPr lang="en-US" dirty="0" smtClean="0"/>
              <a:t>body</a:t>
            </a:r>
          </a:p>
          <a:p>
            <a:r>
              <a:rPr lang="en-US" dirty="0"/>
              <a:t>5- Psychological problems will go away on their </a:t>
            </a:r>
            <a:r>
              <a:rPr lang="en-US" dirty="0" smtClean="0"/>
              <a:t>own</a:t>
            </a:r>
          </a:p>
          <a:p>
            <a:r>
              <a:rPr lang="en-US" dirty="0"/>
              <a:t>6- Mentally ill people are frequently violent and </a:t>
            </a:r>
            <a:r>
              <a:rPr lang="en-US" dirty="0" smtClean="0"/>
              <a:t>dangerous</a:t>
            </a:r>
          </a:p>
          <a:p>
            <a:r>
              <a:rPr lang="en-US" dirty="0"/>
              <a:t>7- Eating disorders like Anorexia and Bulimia can be </a:t>
            </a:r>
            <a:r>
              <a:rPr lang="en-US" dirty="0" smtClean="0"/>
              <a:t>deadly</a:t>
            </a:r>
          </a:p>
          <a:p>
            <a:r>
              <a:rPr lang="en-US" dirty="0"/>
              <a:t>8-Anxiety disorders can be properly diagnosed only in adults, since its normal for teens to be anxious during adolescence</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637965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152400"/>
            <a:ext cx="6589199" cy="685800"/>
          </a:xfrm>
        </p:spPr>
        <p:txBody>
          <a:bodyPr/>
          <a:lstStyle/>
          <a:p>
            <a:r>
              <a:rPr lang="en-US" dirty="0" smtClean="0">
                <a:solidFill>
                  <a:schemeClr val="accent1"/>
                </a:solidFill>
              </a:rPr>
              <a:t>ANSWERS ARE……</a:t>
            </a:r>
            <a:endParaRPr lang="en-US" dirty="0">
              <a:solidFill>
                <a:schemeClr val="accent1"/>
              </a:solidFill>
            </a:endParaRPr>
          </a:p>
        </p:txBody>
      </p:sp>
      <p:sp>
        <p:nvSpPr>
          <p:cNvPr id="3" name="Content Placeholder 2"/>
          <p:cNvSpPr>
            <a:spLocks noGrp="1"/>
          </p:cNvSpPr>
          <p:nvPr>
            <p:ph idx="1"/>
          </p:nvPr>
        </p:nvSpPr>
        <p:spPr>
          <a:xfrm>
            <a:off x="990600" y="838200"/>
            <a:ext cx="8000999" cy="5791200"/>
          </a:xfrm>
        </p:spPr>
        <p:txBody>
          <a:bodyPr>
            <a:normAutofit fontScale="92500"/>
          </a:bodyPr>
          <a:lstStyle/>
          <a:p>
            <a:r>
              <a:rPr lang="en-US" sz="2000" dirty="0" smtClean="0"/>
              <a:t>1- The vast majority of people with serious psychological disorders show their first symptoms after age 25.</a:t>
            </a:r>
          </a:p>
          <a:p>
            <a:r>
              <a:rPr lang="en-US" sz="2000" dirty="0" smtClean="0">
                <a:solidFill>
                  <a:schemeClr val="accent1"/>
                </a:solidFill>
              </a:rPr>
              <a:t>FICTION:  </a:t>
            </a:r>
            <a:r>
              <a:rPr lang="en-US" sz="2000" dirty="0" smtClean="0"/>
              <a:t>Although most adolescence are healthy, 50% of all serious mental illness begin by age 14 and 75% are present by age 25</a:t>
            </a:r>
          </a:p>
          <a:p>
            <a:pPr marL="0" indent="0">
              <a:buNone/>
            </a:pPr>
            <a:endParaRPr lang="en-US" sz="1000" dirty="0"/>
          </a:p>
          <a:p>
            <a:pPr marL="0" indent="0">
              <a:buNone/>
            </a:pPr>
            <a:r>
              <a:rPr lang="en-US" sz="2000" dirty="0" smtClean="0"/>
              <a:t>     2- A person who occasionally feels worried, anxious, sad or 	stressed is very likely to be suffering from an undiagnosed 	mental disorder.</a:t>
            </a:r>
          </a:p>
          <a:p>
            <a:r>
              <a:rPr lang="en-US" sz="2000" dirty="0" smtClean="0">
                <a:solidFill>
                  <a:schemeClr val="accent1"/>
                </a:solidFill>
              </a:rPr>
              <a:t>FICTION:  </a:t>
            </a:r>
            <a:r>
              <a:rPr lang="en-US" sz="2000" dirty="0" smtClean="0"/>
              <a:t>Everyone feels these at times.  But for people with a mental illness they don’t go away, they make it hard to focus on school, hold down a job, maintain friendships and enjoy life.</a:t>
            </a:r>
            <a:endParaRPr lang="en-US" sz="900" dirty="0" smtClean="0"/>
          </a:p>
          <a:p>
            <a:pPr marL="0" indent="0">
              <a:buNone/>
            </a:pPr>
            <a:endParaRPr lang="en-US" sz="2000" dirty="0" smtClean="0"/>
          </a:p>
          <a:p>
            <a:pPr marL="0" indent="0">
              <a:buNone/>
            </a:pPr>
            <a:r>
              <a:rPr lang="en-US" sz="2000" dirty="0"/>
              <a:t>	</a:t>
            </a:r>
            <a:r>
              <a:rPr lang="en-US" sz="2000" dirty="0" smtClean="0"/>
              <a:t>3- People who suffer from depression often have a second 	psychological disorder as well</a:t>
            </a:r>
          </a:p>
          <a:p>
            <a:r>
              <a:rPr lang="en-US" sz="2000" dirty="0" smtClean="0">
                <a:solidFill>
                  <a:schemeClr val="accent1"/>
                </a:solidFill>
              </a:rPr>
              <a:t>FACT:  </a:t>
            </a:r>
            <a:r>
              <a:rPr lang="en-US" sz="2000" dirty="0" smtClean="0"/>
              <a:t>Disorders often co-exist.  About 2/3 of teens also suffer from substance abuse, anxiety disorder or antisocial behavior</a:t>
            </a:r>
            <a:r>
              <a:rPr lang="en-US" dirty="0" smtClean="0"/>
              <a:t>.</a:t>
            </a:r>
            <a:endParaRPr lang="en-US" dirty="0"/>
          </a:p>
        </p:txBody>
      </p:sp>
    </p:spTree>
    <p:extLst>
      <p:ext uri="{BB962C8B-B14F-4D97-AF65-F5344CB8AC3E}">
        <p14:creationId xmlns:p14="http://schemas.microsoft.com/office/powerpoint/2010/main" val="10786461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600200"/>
            <a:ext cx="8458200" cy="4401205"/>
          </a:xfrm>
          <a:prstGeom prst="rect">
            <a:avLst/>
          </a:prstGeom>
          <a:noFill/>
        </p:spPr>
        <p:txBody>
          <a:bodyPr wrap="square" rtlCol="0">
            <a:spAutoFit/>
          </a:bodyPr>
          <a:lstStyle/>
          <a:p>
            <a:r>
              <a:rPr lang="en-US" sz="2000" dirty="0"/>
              <a:t>4- Psychological disorders cannot be cured since they come from the mind and not a “treatable” part of the body</a:t>
            </a:r>
          </a:p>
          <a:p>
            <a:endParaRPr lang="en-US" sz="2000" dirty="0"/>
          </a:p>
          <a:p>
            <a:r>
              <a:rPr lang="en-US" sz="2000" dirty="0">
                <a:solidFill>
                  <a:schemeClr val="accent1"/>
                </a:solidFill>
              </a:rPr>
              <a:t>FICTION:  </a:t>
            </a:r>
            <a:r>
              <a:rPr lang="en-US" sz="2000" dirty="0"/>
              <a:t>They can be treated by therapy, medication or both</a:t>
            </a:r>
          </a:p>
          <a:p>
            <a:endParaRPr lang="en-US" sz="2000" dirty="0"/>
          </a:p>
          <a:p>
            <a:r>
              <a:rPr lang="en-US" sz="2000" dirty="0"/>
              <a:t>5- Psychological problems will go away on their own</a:t>
            </a:r>
          </a:p>
          <a:p>
            <a:endParaRPr lang="en-US" sz="2000" dirty="0"/>
          </a:p>
          <a:p>
            <a:r>
              <a:rPr lang="en-US" sz="2000" dirty="0">
                <a:solidFill>
                  <a:schemeClr val="accent1"/>
                </a:solidFill>
              </a:rPr>
              <a:t>FICTION:  </a:t>
            </a:r>
            <a:r>
              <a:rPr lang="en-US" sz="2000" dirty="0"/>
              <a:t>They do not just go away, getting an accurate diagnosis and effective treatment is very important</a:t>
            </a:r>
          </a:p>
          <a:p>
            <a:endParaRPr lang="en-US" sz="2000" dirty="0"/>
          </a:p>
          <a:p>
            <a:r>
              <a:rPr lang="en-US" sz="2000" dirty="0"/>
              <a:t>6- Mentally ill people are frequently violent and dangerous</a:t>
            </a:r>
          </a:p>
          <a:p>
            <a:endParaRPr lang="en-US" sz="2000" dirty="0"/>
          </a:p>
          <a:p>
            <a:r>
              <a:rPr lang="en-US" sz="2000" dirty="0">
                <a:solidFill>
                  <a:schemeClr val="accent1"/>
                </a:solidFill>
              </a:rPr>
              <a:t>FICTION:  </a:t>
            </a:r>
            <a:r>
              <a:rPr lang="en-US" sz="2000" dirty="0"/>
              <a:t>Very few are dangerous to society.  They are more likely to be victims</a:t>
            </a:r>
          </a:p>
        </p:txBody>
      </p:sp>
    </p:spTree>
    <p:extLst>
      <p:ext uri="{BB962C8B-B14F-4D97-AF65-F5344CB8AC3E}">
        <p14:creationId xmlns:p14="http://schemas.microsoft.com/office/powerpoint/2010/main" val="29158008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371600"/>
            <a:ext cx="8458200" cy="3477875"/>
          </a:xfrm>
          <a:prstGeom prst="rect">
            <a:avLst/>
          </a:prstGeom>
          <a:noFill/>
        </p:spPr>
        <p:txBody>
          <a:bodyPr wrap="square" rtlCol="0">
            <a:spAutoFit/>
          </a:bodyPr>
          <a:lstStyle/>
          <a:p>
            <a:r>
              <a:rPr lang="en-US" sz="2000" dirty="0"/>
              <a:t>7- Eating disorders like Anorexia and Bulimia can be deadly</a:t>
            </a:r>
            <a:br>
              <a:rPr lang="en-US" sz="2000" dirty="0"/>
            </a:br>
            <a:r>
              <a:rPr lang="en-US" sz="2000" dirty="0"/>
              <a:t/>
            </a:r>
            <a:br>
              <a:rPr lang="en-US" sz="2000" dirty="0"/>
            </a:br>
            <a:r>
              <a:rPr lang="en-US" sz="2000" dirty="0">
                <a:solidFill>
                  <a:schemeClr val="accent1"/>
                </a:solidFill>
              </a:rPr>
              <a:t>FACT:  </a:t>
            </a:r>
            <a:r>
              <a:rPr lang="en-US" sz="2000" dirty="0"/>
              <a:t>Anorexics die at a rate 12 times higher.  Causes of death are due to complications like; cardiac arrest, malnutrition, electrolyte imbalance and suicide.  Bulimics are at risk for heart failure</a:t>
            </a:r>
            <a:br>
              <a:rPr lang="en-US" sz="2000" dirty="0"/>
            </a:br>
            <a:r>
              <a:rPr lang="en-US" sz="2000" dirty="0"/>
              <a:t/>
            </a:r>
            <a:br>
              <a:rPr lang="en-US" sz="2000" dirty="0"/>
            </a:br>
            <a:r>
              <a:rPr lang="en-US" sz="2000" dirty="0"/>
              <a:t>8-Anxiety disorders can be properly diagnosed only in adults, since its normal for teens to be anxious during adolescence</a:t>
            </a:r>
            <a:br>
              <a:rPr lang="en-US" sz="2000" dirty="0"/>
            </a:br>
            <a:r>
              <a:rPr lang="en-US" sz="2000" dirty="0"/>
              <a:t/>
            </a:r>
            <a:br>
              <a:rPr lang="en-US" sz="2000" dirty="0"/>
            </a:br>
            <a:r>
              <a:rPr lang="en-US" sz="2000" dirty="0">
                <a:solidFill>
                  <a:schemeClr val="accent1"/>
                </a:solidFill>
              </a:rPr>
              <a:t>FICTION:  </a:t>
            </a:r>
            <a:r>
              <a:rPr lang="en-US" sz="2000" dirty="0"/>
              <a:t>Anxiety disorders are the most common mental illness among children and teens.  Up to 13% of 9-17 </a:t>
            </a:r>
            <a:r>
              <a:rPr lang="en-US" sz="2000" dirty="0" err="1"/>
              <a:t>yr</a:t>
            </a:r>
            <a:r>
              <a:rPr lang="en-US" sz="2000" dirty="0"/>
              <a:t> olds have one</a:t>
            </a:r>
          </a:p>
        </p:txBody>
      </p:sp>
    </p:spTree>
    <p:extLst>
      <p:ext uri="{BB962C8B-B14F-4D97-AF65-F5344CB8AC3E}">
        <p14:creationId xmlns:p14="http://schemas.microsoft.com/office/powerpoint/2010/main" val="21520480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873</TotalTime>
  <Words>1915</Words>
  <Application>Microsoft Office PowerPoint</Application>
  <PresentationFormat>On-screen Show (4:3)</PresentationFormat>
  <Paragraphs>327</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Century Gothic</vt:lpstr>
      <vt:lpstr>Courier New</vt:lpstr>
      <vt:lpstr>Wingdings</vt:lpstr>
      <vt:lpstr>Wingdings 3</vt:lpstr>
      <vt:lpstr>Wisp</vt:lpstr>
      <vt:lpstr>Chapter 5 Mental and Emotional Problems</vt:lpstr>
      <vt:lpstr>Vocabulary</vt:lpstr>
      <vt:lpstr>Stigma of Mental Illness</vt:lpstr>
      <vt:lpstr>PowerPoint Presentation</vt:lpstr>
      <vt:lpstr>Stigma of Mental Disease</vt:lpstr>
      <vt:lpstr>TEST YOUR KNOWLEDGE FACT OR FICTION</vt:lpstr>
      <vt:lpstr>ANSWERS ARE……</vt:lpstr>
      <vt:lpstr>PowerPoint Presentation</vt:lpstr>
      <vt:lpstr>PowerPoint Presentation</vt:lpstr>
      <vt:lpstr>Facts of Mental Illness</vt:lpstr>
      <vt:lpstr>Causes of Mental Illness</vt:lpstr>
      <vt:lpstr>What are some types of Mental Disease???</vt:lpstr>
      <vt:lpstr>Anxiety disorders</vt:lpstr>
      <vt:lpstr>Anxiety Disorders cont….</vt:lpstr>
      <vt:lpstr>Depression</vt:lpstr>
      <vt:lpstr>Symptoms of Depression </vt:lpstr>
      <vt:lpstr>PowerPoint Presentation</vt:lpstr>
      <vt:lpstr>Three Types of Depression</vt:lpstr>
      <vt:lpstr>Causes of Depression</vt:lpstr>
      <vt:lpstr>Video:  Teen Depression</vt:lpstr>
      <vt:lpstr>ADHD</vt:lpstr>
      <vt:lpstr>Eating disorders</vt:lpstr>
      <vt:lpstr>Impulse control disorders</vt:lpstr>
      <vt:lpstr>Other Impulse Disorders:</vt:lpstr>
      <vt:lpstr>Schizophrenia</vt:lpstr>
      <vt:lpstr>Treatments for Mental Disorders</vt:lpstr>
      <vt:lpstr>Video:  Common Psychological Disorders of Adolescence</vt:lpstr>
      <vt:lpstr>FAMOUS PERSON PROJECT</vt:lpstr>
      <vt:lpstr>Grade is based on: Answer the questions Creativity of slide show Presentation of show Show not to exceed 5 min time limit Copy of the slides turned in  Presentation/copy of slides is due on:  Next Day after we take the Mental Health Unit test or it is late and down graded even if you do not present that day!   </vt:lpstr>
      <vt:lpstr>PowerPoint Presentation</vt:lpstr>
      <vt:lpstr>Suicide:  Myth and Facts</vt:lpstr>
      <vt:lpstr>PowerPoint Presentation</vt:lpstr>
      <vt:lpstr>Suicide Prevention</vt:lpstr>
      <vt:lpstr>Risks Factors For Suicide</vt:lpstr>
      <vt:lpstr>Warning signs of Suicide: </vt:lpstr>
      <vt:lpstr>PowerPoint Presentation</vt:lpstr>
      <vt:lpstr>Letter From Paula</vt:lpstr>
      <vt:lpstr>How Can You Help</vt:lpstr>
      <vt:lpstr>Suicide Intervention Skills</vt:lpstr>
      <vt:lpstr>Avoid these things</vt:lpstr>
      <vt:lpstr>Do I Need Therapy?</vt:lpstr>
      <vt:lpstr>                  NATIONAL HOTLINES</vt:lpstr>
      <vt:lpstr>DVD</vt:lpstr>
      <vt:lpstr>Pat on the back activity</vt:lpstr>
      <vt:lpstr>Evidence and Practice for Unit 2</vt:lpstr>
      <vt:lpstr>Mental Health Review</vt:lpstr>
    </vt:vector>
  </TitlesOfParts>
  <Company>Milwaukee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Mental and Emotional problems</dc:title>
  <dc:creator>MPS</dc:creator>
  <cp:lastModifiedBy>Toninato, Terri L</cp:lastModifiedBy>
  <cp:revision>78</cp:revision>
  <dcterms:created xsi:type="dcterms:W3CDTF">2014-01-30T18:00:19Z</dcterms:created>
  <dcterms:modified xsi:type="dcterms:W3CDTF">2017-09-28T17:26:40Z</dcterms:modified>
</cp:coreProperties>
</file>