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8" r:id="rId4"/>
    <p:sldId id="283" r:id="rId5"/>
    <p:sldId id="284" r:id="rId6"/>
    <p:sldId id="287" r:id="rId7"/>
    <p:sldId id="257" r:id="rId8"/>
    <p:sldId id="273" r:id="rId9"/>
    <p:sldId id="260" r:id="rId10"/>
    <p:sldId id="261" r:id="rId11"/>
    <p:sldId id="285" r:id="rId12"/>
    <p:sldId id="274" r:id="rId13"/>
    <p:sldId id="290" r:id="rId14"/>
    <p:sldId id="289" r:id="rId15"/>
    <p:sldId id="286" r:id="rId16"/>
    <p:sldId id="265" r:id="rId17"/>
    <p:sldId id="291" r:id="rId18"/>
    <p:sldId id="278" r:id="rId19"/>
    <p:sldId id="270" r:id="rId20"/>
    <p:sldId id="288" r:id="rId21"/>
    <p:sldId id="292" r:id="rId22"/>
    <p:sldId id="293" r:id="rId23"/>
    <p:sldId id="266" r:id="rId24"/>
    <p:sldId id="268" r:id="rId25"/>
    <p:sldId id="279" r:id="rId26"/>
    <p:sldId id="271" r:id="rId27"/>
    <p:sldId id="267" r:id="rId28"/>
    <p:sldId id="294" r:id="rId29"/>
    <p:sldId id="269" r:id="rId30"/>
    <p:sldId id="277" r:id="rId31"/>
    <p:sldId id="280" r:id="rId32"/>
    <p:sldId id="272" r:id="rId33"/>
    <p:sldId id="281" r:id="rId34"/>
    <p:sldId id="262" r:id="rId35"/>
    <p:sldId id="263"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7AED1-A257-4A15-9FD5-590F162C9928}"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7AED1-A257-4A15-9FD5-590F162C99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7AED1-A257-4A15-9FD5-590F162C99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7AED1-A257-4A15-9FD5-590F162C992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67AED1-A257-4A15-9FD5-590F162C99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7AED1-A257-4A15-9FD5-590F162C992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67AED1-A257-4A15-9FD5-590F162C9928}"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67AED1-A257-4A15-9FD5-590F162C99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67AED1-A257-4A15-9FD5-590F162C99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7AED1-A257-4A15-9FD5-590F162C99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E1DA2-EACB-46E7-9EB1-7A4A22F9B01E}"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67AED1-A257-4A15-9FD5-590F162C9928}"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31E1DA2-EACB-46E7-9EB1-7A4A22F9B01E}" type="datetimeFigureOut">
              <a:rPr lang="en-US" smtClean="0"/>
              <a:pPr/>
              <a:t>12/1/2016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A67AED1-A257-4A15-9FD5-590F162C99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lannedparenthood.org/health-topics/birth-control/spermicide-4225.ht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lannedparenthood.org/health-topics/glossary-4338.ht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dc.gov/healthyweight/assessing/bmi/adult_bmi/english_bmi_calculator/bmi_calculator.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city.milwaukee.gov/nocomdomnowa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8113" y="4343400"/>
            <a:ext cx="6512511" cy="1143000"/>
          </a:xfrm>
        </p:spPr>
        <p:txBody>
          <a:bodyPr/>
          <a:lstStyle/>
          <a:p>
            <a:r>
              <a:rPr lang="en-US" dirty="0" smtClean="0"/>
              <a:t>When is sex appropriate??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838200"/>
            <a:ext cx="3692769" cy="3200400"/>
          </a:xfrm>
          <a:prstGeom prst="rect">
            <a:avLst/>
          </a:prstGeom>
        </p:spPr>
      </p:pic>
    </p:spTree>
    <p:extLst>
      <p:ext uri="{BB962C8B-B14F-4D97-AF65-F5344CB8AC3E}">
        <p14:creationId xmlns:p14="http://schemas.microsoft.com/office/powerpoint/2010/main" val="18892027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6124754"/>
          </a:xfrm>
          <a:prstGeom prst="rect">
            <a:avLst/>
          </a:prstGeom>
          <a:noFill/>
        </p:spPr>
        <p:txBody>
          <a:bodyPr wrap="square" rtlCol="0">
            <a:spAutoFit/>
          </a:bodyPr>
          <a:lstStyle/>
          <a:p>
            <a:r>
              <a:rPr lang="en-US" sz="2800" dirty="0" smtClean="0">
                <a:solidFill>
                  <a:srgbClr val="FF0000"/>
                </a:solidFill>
              </a:rPr>
              <a:t>AND THE WINNER IS??????</a:t>
            </a:r>
          </a:p>
          <a:p>
            <a:endParaRPr lang="en-US" sz="2800" dirty="0">
              <a:solidFill>
                <a:srgbClr val="FF0000"/>
              </a:solidFill>
            </a:endParaRPr>
          </a:p>
          <a:p>
            <a:r>
              <a:rPr lang="en-US" sz="2800" dirty="0" smtClean="0"/>
              <a:t>1-  Abstinence </a:t>
            </a:r>
          </a:p>
          <a:p>
            <a:r>
              <a:rPr lang="en-US" sz="2800" dirty="0" smtClean="0"/>
              <a:t>2-  Implants</a:t>
            </a:r>
          </a:p>
          <a:p>
            <a:r>
              <a:rPr lang="en-US" sz="2800" dirty="0" smtClean="0"/>
              <a:t>3-  Sterilization</a:t>
            </a:r>
          </a:p>
          <a:p>
            <a:r>
              <a:rPr lang="en-US" sz="2800" dirty="0" smtClean="0"/>
              <a:t>4-  Patch or Ring </a:t>
            </a:r>
          </a:p>
          <a:p>
            <a:r>
              <a:rPr lang="en-US" sz="2800" dirty="0" smtClean="0"/>
              <a:t>5-  Pill</a:t>
            </a:r>
          </a:p>
          <a:p>
            <a:r>
              <a:rPr lang="en-US" sz="2800" dirty="0" smtClean="0"/>
              <a:t>6-  IUD </a:t>
            </a:r>
          </a:p>
          <a:p>
            <a:r>
              <a:rPr lang="en-US" sz="2800" dirty="0" smtClean="0"/>
              <a:t>7-  Condom</a:t>
            </a:r>
          </a:p>
          <a:p>
            <a:r>
              <a:rPr lang="en-US" sz="2800" dirty="0" smtClean="0"/>
              <a:t>8-  Diaphragm/Cervical Cap</a:t>
            </a:r>
          </a:p>
          <a:p>
            <a:r>
              <a:rPr lang="en-US" sz="2800" dirty="0" smtClean="0"/>
              <a:t>9-  Spermicidal Foam</a:t>
            </a:r>
          </a:p>
          <a:p>
            <a:r>
              <a:rPr lang="en-US" sz="2800" dirty="0" smtClean="0"/>
              <a:t>10-  Rhythm/NFP</a:t>
            </a:r>
          </a:p>
          <a:p>
            <a:r>
              <a:rPr lang="en-US" sz="2800" dirty="0" smtClean="0"/>
              <a:t>11-  Withdrawal</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53000"/>
            <a:ext cx="6512511" cy="1676400"/>
          </a:xfrm>
        </p:spPr>
        <p:txBody>
          <a:bodyPr/>
          <a:lstStyle/>
          <a:p>
            <a:r>
              <a:rPr lang="en-US" dirty="0"/>
              <a:t>Why Do Unintended Pregnancies Happen?</a:t>
            </a:r>
          </a:p>
        </p:txBody>
      </p:sp>
      <p:sp>
        <p:nvSpPr>
          <p:cNvPr id="3" name="Content Placeholder 2"/>
          <p:cNvSpPr>
            <a:spLocks noGrp="1"/>
          </p:cNvSpPr>
          <p:nvPr>
            <p:ph sz="quarter" idx="13"/>
          </p:nvPr>
        </p:nvSpPr>
        <p:spPr>
          <a:xfrm>
            <a:off x="1143000" y="731520"/>
            <a:ext cx="7315200" cy="4145280"/>
          </a:xfrm>
        </p:spPr>
        <p:txBody>
          <a:bodyPr>
            <a:normAutofit fontScale="92500" lnSpcReduction="10000"/>
          </a:bodyPr>
          <a:lstStyle/>
          <a:p>
            <a:r>
              <a:rPr lang="en-US" dirty="0"/>
              <a:t>Embarrassed to talk about sex with partner or to get birth control supplies  </a:t>
            </a:r>
          </a:p>
          <a:p>
            <a:r>
              <a:rPr lang="en-US" dirty="0"/>
              <a:t>Not knowing or understanding about using birth control to prevent pregnancy</a:t>
            </a:r>
          </a:p>
          <a:p>
            <a:r>
              <a:rPr lang="en-US" dirty="0"/>
              <a:t>Individual or religious beliefs about birth control</a:t>
            </a:r>
          </a:p>
          <a:p>
            <a:r>
              <a:rPr lang="en-US" dirty="0"/>
              <a:t>Birth control method not used correctly or consistently</a:t>
            </a:r>
          </a:p>
          <a:p>
            <a:r>
              <a:rPr lang="en-US" dirty="0"/>
              <a:t>Spontaneous act and not prepared </a:t>
            </a:r>
          </a:p>
          <a:p>
            <a:r>
              <a:rPr lang="en-US" dirty="0"/>
              <a:t>Use of substances that affect decision making (alcohol/drugs)</a:t>
            </a:r>
          </a:p>
          <a:p>
            <a:r>
              <a:rPr lang="en-US" dirty="0"/>
              <a:t>Difficulties accessing health care</a:t>
            </a:r>
          </a:p>
          <a:p>
            <a:r>
              <a:rPr lang="en-US" dirty="0"/>
              <a:t>Birth control supplies are too expensive</a:t>
            </a:r>
          </a:p>
          <a:p>
            <a:endParaRPr lang="en-US" dirty="0"/>
          </a:p>
        </p:txBody>
      </p:sp>
    </p:spTree>
    <p:extLst>
      <p:ext uri="{BB962C8B-B14F-4D97-AF65-F5344CB8AC3E}">
        <p14:creationId xmlns:p14="http://schemas.microsoft.com/office/powerpoint/2010/main" val="1626428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down)">
                                      <p:cBhvr>
                                        <p:cTn id="50" dur="580">
                                          <p:stCondLst>
                                            <p:cond delay="0"/>
                                          </p:stCondLst>
                                        </p:cTn>
                                        <p:tgtEl>
                                          <p:spTgt spid="3">
                                            <p:txEl>
                                              <p:pRg st="3" end="3"/>
                                            </p:txEl>
                                          </p:spTgt>
                                        </p:tgtEl>
                                      </p:cBhvr>
                                    </p:animEffect>
                                    <p:anim calcmode="lin" valueType="num">
                                      <p:cBhvr>
                                        <p:cTn id="5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3" end="3"/>
                                            </p:txEl>
                                          </p:spTgt>
                                        </p:tgtEl>
                                      </p:cBhvr>
                                      <p:to x="100000" y="60000"/>
                                    </p:animScale>
                                    <p:animScale>
                                      <p:cBhvr>
                                        <p:cTn id="57" dur="166" decel="50000">
                                          <p:stCondLst>
                                            <p:cond delay="676"/>
                                          </p:stCondLst>
                                        </p:cTn>
                                        <p:tgtEl>
                                          <p:spTgt spid="3">
                                            <p:txEl>
                                              <p:pRg st="3" end="3"/>
                                            </p:txEl>
                                          </p:spTgt>
                                        </p:tgtEl>
                                      </p:cBhvr>
                                      <p:to x="100000" y="100000"/>
                                    </p:animScale>
                                    <p:animScale>
                                      <p:cBhvr>
                                        <p:cTn id="58" dur="26">
                                          <p:stCondLst>
                                            <p:cond delay="1312"/>
                                          </p:stCondLst>
                                        </p:cTn>
                                        <p:tgtEl>
                                          <p:spTgt spid="3">
                                            <p:txEl>
                                              <p:pRg st="3" end="3"/>
                                            </p:txEl>
                                          </p:spTgt>
                                        </p:tgtEl>
                                      </p:cBhvr>
                                      <p:to x="100000" y="80000"/>
                                    </p:animScale>
                                    <p:animScale>
                                      <p:cBhvr>
                                        <p:cTn id="59" dur="166" decel="50000">
                                          <p:stCondLst>
                                            <p:cond delay="1338"/>
                                          </p:stCondLst>
                                        </p:cTn>
                                        <p:tgtEl>
                                          <p:spTgt spid="3">
                                            <p:txEl>
                                              <p:pRg st="3" end="3"/>
                                            </p:txEl>
                                          </p:spTgt>
                                        </p:tgtEl>
                                      </p:cBhvr>
                                      <p:to x="100000" y="100000"/>
                                    </p:animScale>
                                    <p:animScale>
                                      <p:cBhvr>
                                        <p:cTn id="60" dur="26">
                                          <p:stCondLst>
                                            <p:cond delay="1642"/>
                                          </p:stCondLst>
                                        </p:cTn>
                                        <p:tgtEl>
                                          <p:spTgt spid="3">
                                            <p:txEl>
                                              <p:pRg st="3" end="3"/>
                                            </p:txEl>
                                          </p:spTgt>
                                        </p:tgtEl>
                                      </p:cBhvr>
                                      <p:to x="100000" y="90000"/>
                                    </p:animScale>
                                    <p:animScale>
                                      <p:cBhvr>
                                        <p:cTn id="61" dur="166" decel="50000">
                                          <p:stCondLst>
                                            <p:cond delay="1668"/>
                                          </p:stCondLst>
                                        </p:cTn>
                                        <p:tgtEl>
                                          <p:spTgt spid="3">
                                            <p:txEl>
                                              <p:pRg st="3" end="3"/>
                                            </p:txEl>
                                          </p:spTgt>
                                        </p:tgtEl>
                                      </p:cBhvr>
                                      <p:to x="100000" y="100000"/>
                                    </p:animScale>
                                    <p:animScale>
                                      <p:cBhvr>
                                        <p:cTn id="62" dur="26">
                                          <p:stCondLst>
                                            <p:cond delay="1808"/>
                                          </p:stCondLst>
                                        </p:cTn>
                                        <p:tgtEl>
                                          <p:spTgt spid="3">
                                            <p:txEl>
                                              <p:pRg st="3" end="3"/>
                                            </p:txEl>
                                          </p:spTgt>
                                        </p:tgtEl>
                                      </p:cBhvr>
                                      <p:to x="100000" y="95000"/>
                                    </p:animScale>
                                    <p:animScale>
                                      <p:cBhvr>
                                        <p:cTn id="63" dur="166" decel="50000">
                                          <p:stCondLst>
                                            <p:cond delay="1834"/>
                                          </p:stCondLst>
                                        </p:cTn>
                                        <p:tgtEl>
                                          <p:spTgt spid="3">
                                            <p:txEl>
                                              <p:pRg st="3" end="3"/>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wipe(down)">
                                      <p:cBhvr>
                                        <p:cTn id="68" dur="580">
                                          <p:stCondLst>
                                            <p:cond delay="0"/>
                                          </p:stCondLst>
                                        </p:cTn>
                                        <p:tgtEl>
                                          <p:spTgt spid="3">
                                            <p:txEl>
                                              <p:pRg st="4" end="4"/>
                                            </p:txEl>
                                          </p:spTgt>
                                        </p:tgtEl>
                                      </p:cBhvr>
                                    </p:animEffect>
                                    <p:anim calcmode="lin" valueType="num">
                                      <p:cBhvr>
                                        <p:cTn id="6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4" end="4"/>
                                            </p:txEl>
                                          </p:spTgt>
                                        </p:tgtEl>
                                      </p:cBhvr>
                                      <p:to x="100000" y="60000"/>
                                    </p:animScale>
                                    <p:animScale>
                                      <p:cBhvr>
                                        <p:cTn id="75" dur="166" decel="50000">
                                          <p:stCondLst>
                                            <p:cond delay="676"/>
                                          </p:stCondLst>
                                        </p:cTn>
                                        <p:tgtEl>
                                          <p:spTgt spid="3">
                                            <p:txEl>
                                              <p:pRg st="4" end="4"/>
                                            </p:txEl>
                                          </p:spTgt>
                                        </p:tgtEl>
                                      </p:cBhvr>
                                      <p:to x="100000" y="100000"/>
                                    </p:animScale>
                                    <p:animScale>
                                      <p:cBhvr>
                                        <p:cTn id="76" dur="26">
                                          <p:stCondLst>
                                            <p:cond delay="1312"/>
                                          </p:stCondLst>
                                        </p:cTn>
                                        <p:tgtEl>
                                          <p:spTgt spid="3">
                                            <p:txEl>
                                              <p:pRg st="4" end="4"/>
                                            </p:txEl>
                                          </p:spTgt>
                                        </p:tgtEl>
                                      </p:cBhvr>
                                      <p:to x="100000" y="80000"/>
                                    </p:animScale>
                                    <p:animScale>
                                      <p:cBhvr>
                                        <p:cTn id="77" dur="166" decel="50000">
                                          <p:stCondLst>
                                            <p:cond delay="1338"/>
                                          </p:stCondLst>
                                        </p:cTn>
                                        <p:tgtEl>
                                          <p:spTgt spid="3">
                                            <p:txEl>
                                              <p:pRg st="4" end="4"/>
                                            </p:txEl>
                                          </p:spTgt>
                                        </p:tgtEl>
                                      </p:cBhvr>
                                      <p:to x="100000" y="100000"/>
                                    </p:animScale>
                                    <p:animScale>
                                      <p:cBhvr>
                                        <p:cTn id="78" dur="26">
                                          <p:stCondLst>
                                            <p:cond delay="1642"/>
                                          </p:stCondLst>
                                        </p:cTn>
                                        <p:tgtEl>
                                          <p:spTgt spid="3">
                                            <p:txEl>
                                              <p:pRg st="4" end="4"/>
                                            </p:txEl>
                                          </p:spTgt>
                                        </p:tgtEl>
                                      </p:cBhvr>
                                      <p:to x="100000" y="90000"/>
                                    </p:animScale>
                                    <p:animScale>
                                      <p:cBhvr>
                                        <p:cTn id="79" dur="166" decel="50000">
                                          <p:stCondLst>
                                            <p:cond delay="1668"/>
                                          </p:stCondLst>
                                        </p:cTn>
                                        <p:tgtEl>
                                          <p:spTgt spid="3">
                                            <p:txEl>
                                              <p:pRg st="4" end="4"/>
                                            </p:txEl>
                                          </p:spTgt>
                                        </p:tgtEl>
                                      </p:cBhvr>
                                      <p:to x="100000" y="100000"/>
                                    </p:animScale>
                                    <p:animScale>
                                      <p:cBhvr>
                                        <p:cTn id="80" dur="26">
                                          <p:stCondLst>
                                            <p:cond delay="1808"/>
                                          </p:stCondLst>
                                        </p:cTn>
                                        <p:tgtEl>
                                          <p:spTgt spid="3">
                                            <p:txEl>
                                              <p:pRg st="4" end="4"/>
                                            </p:txEl>
                                          </p:spTgt>
                                        </p:tgtEl>
                                      </p:cBhvr>
                                      <p:to x="100000" y="95000"/>
                                    </p:animScale>
                                    <p:animScale>
                                      <p:cBhvr>
                                        <p:cTn id="81" dur="166" decel="50000">
                                          <p:stCondLst>
                                            <p:cond delay="1834"/>
                                          </p:stCondLst>
                                        </p:cTn>
                                        <p:tgtEl>
                                          <p:spTgt spid="3">
                                            <p:txEl>
                                              <p:pRg st="4" end="4"/>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wipe(down)">
                                      <p:cBhvr>
                                        <p:cTn id="86" dur="580">
                                          <p:stCondLst>
                                            <p:cond delay="0"/>
                                          </p:stCondLst>
                                        </p:cTn>
                                        <p:tgtEl>
                                          <p:spTgt spid="3">
                                            <p:txEl>
                                              <p:pRg st="5" end="5"/>
                                            </p:txEl>
                                          </p:spTgt>
                                        </p:tgtEl>
                                      </p:cBhvr>
                                    </p:animEffect>
                                    <p:anim calcmode="lin" valueType="num">
                                      <p:cBhvr>
                                        <p:cTn id="8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5" end="5"/>
                                            </p:txEl>
                                          </p:spTgt>
                                        </p:tgtEl>
                                      </p:cBhvr>
                                      <p:to x="100000" y="60000"/>
                                    </p:animScale>
                                    <p:animScale>
                                      <p:cBhvr>
                                        <p:cTn id="93" dur="166" decel="50000">
                                          <p:stCondLst>
                                            <p:cond delay="676"/>
                                          </p:stCondLst>
                                        </p:cTn>
                                        <p:tgtEl>
                                          <p:spTgt spid="3">
                                            <p:txEl>
                                              <p:pRg st="5" end="5"/>
                                            </p:txEl>
                                          </p:spTgt>
                                        </p:tgtEl>
                                      </p:cBhvr>
                                      <p:to x="100000" y="100000"/>
                                    </p:animScale>
                                    <p:animScale>
                                      <p:cBhvr>
                                        <p:cTn id="94" dur="26">
                                          <p:stCondLst>
                                            <p:cond delay="1312"/>
                                          </p:stCondLst>
                                        </p:cTn>
                                        <p:tgtEl>
                                          <p:spTgt spid="3">
                                            <p:txEl>
                                              <p:pRg st="5" end="5"/>
                                            </p:txEl>
                                          </p:spTgt>
                                        </p:tgtEl>
                                      </p:cBhvr>
                                      <p:to x="100000" y="80000"/>
                                    </p:animScale>
                                    <p:animScale>
                                      <p:cBhvr>
                                        <p:cTn id="95" dur="166" decel="50000">
                                          <p:stCondLst>
                                            <p:cond delay="1338"/>
                                          </p:stCondLst>
                                        </p:cTn>
                                        <p:tgtEl>
                                          <p:spTgt spid="3">
                                            <p:txEl>
                                              <p:pRg st="5" end="5"/>
                                            </p:txEl>
                                          </p:spTgt>
                                        </p:tgtEl>
                                      </p:cBhvr>
                                      <p:to x="100000" y="100000"/>
                                    </p:animScale>
                                    <p:animScale>
                                      <p:cBhvr>
                                        <p:cTn id="96" dur="26">
                                          <p:stCondLst>
                                            <p:cond delay="1642"/>
                                          </p:stCondLst>
                                        </p:cTn>
                                        <p:tgtEl>
                                          <p:spTgt spid="3">
                                            <p:txEl>
                                              <p:pRg st="5" end="5"/>
                                            </p:txEl>
                                          </p:spTgt>
                                        </p:tgtEl>
                                      </p:cBhvr>
                                      <p:to x="100000" y="90000"/>
                                    </p:animScale>
                                    <p:animScale>
                                      <p:cBhvr>
                                        <p:cTn id="97" dur="166" decel="50000">
                                          <p:stCondLst>
                                            <p:cond delay="1668"/>
                                          </p:stCondLst>
                                        </p:cTn>
                                        <p:tgtEl>
                                          <p:spTgt spid="3">
                                            <p:txEl>
                                              <p:pRg st="5" end="5"/>
                                            </p:txEl>
                                          </p:spTgt>
                                        </p:tgtEl>
                                      </p:cBhvr>
                                      <p:to x="100000" y="100000"/>
                                    </p:animScale>
                                    <p:animScale>
                                      <p:cBhvr>
                                        <p:cTn id="98" dur="26">
                                          <p:stCondLst>
                                            <p:cond delay="1808"/>
                                          </p:stCondLst>
                                        </p:cTn>
                                        <p:tgtEl>
                                          <p:spTgt spid="3">
                                            <p:txEl>
                                              <p:pRg st="5" end="5"/>
                                            </p:txEl>
                                          </p:spTgt>
                                        </p:tgtEl>
                                      </p:cBhvr>
                                      <p:to x="100000" y="95000"/>
                                    </p:animScale>
                                    <p:animScale>
                                      <p:cBhvr>
                                        <p:cTn id="99" dur="166" decel="50000">
                                          <p:stCondLst>
                                            <p:cond delay="1834"/>
                                          </p:stCondLst>
                                        </p:cTn>
                                        <p:tgtEl>
                                          <p:spTgt spid="3">
                                            <p:txEl>
                                              <p:pRg st="5" end="5"/>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
                                            <p:txEl>
                                              <p:pRg st="6" end="6"/>
                                            </p:txEl>
                                          </p:spTgt>
                                        </p:tgtEl>
                                        <p:attrNameLst>
                                          <p:attrName>style.visibility</p:attrName>
                                        </p:attrNameLst>
                                      </p:cBhvr>
                                      <p:to>
                                        <p:strVal val="visible"/>
                                      </p:to>
                                    </p:set>
                                    <p:animEffect transition="in" filter="wipe(down)">
                                      <p:cBhvr>
                                        <p:cTn id="104" dur="580">
                                          <p:stCondLst>
                                            <p:cond delay="0"/>
                                          </p:stCondLst>
                                        </p:cTn>
                                        <p:tgtEl>
                                          <p:spTgt spid="3">
                                            <p:txEl>
                                              <p:pRg st="6" end="6"/>
                                            </p:txEl>
                                          </p:spTgt>
                                        </p:tgtEl>
                                      </p:cBhvr>
                                    </p:animEffect>
                                    <p:anim calcmode="lin" valueType="num">
                                      <p:cBhvr>
                                        <p:cTn id="10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6" end="6"/>
                                            </p:txEl>
                                          </p:spTgt>
                                        </p:tgtEl>
                                      </p:cBhvr>
                                      <p:to x="100000" y="60000"/>
                                    </p:animScale>
                                    <p:animScale>
                                      <p:cBhvr>
                                        <p:cTn id="111" dur="166" decel="50000">
                                          <p:stCondLst>
                                            <p:cond delay="676"/>
                                          </p:stCondLst>
                                        </p:cTn>
                                        <p:tgtEl>
                                          <p:spTgt spid="3">
                                            <p:txEl>
                                              <p:pRg st="6" end="6"/>
                                            </p:txEl>
                                          </p:spTgt>
                                        </p:tgtEl>
                                      </p:cBhvr>
                                      <p:to x="100000" y="100000"/>
                                    </p:animScale>
                                    <p:animScale>
                                      <p:cBhvr>
                                        <p:cTn id="112" dur="26">
                                          <p:stCondLst>
                                            <p:cond delay="1312"/>
                                          </p:stCondLst>
                                        </p:cTn>
                                        <p:tgtEl>
                                          <p:spTgt spid="3">
                                            <p:txEl>
                                              <p:pRg st="6" end="6"/>
                                            </p:txEl>
                                          </p:spTgt>
                                        </p:tgtEl>
                                      </p:cBhvr>
                                      <p:to x="100000" y="80000"/>
                                    </p:animScale>
                                    <p:animScale>
                                      <p:cBhvr>
                                        <p:cTn id="113" dur="166" decel="50000">
                                          <p:stCondLst>
                                            <p:cond delay="1338"/>
                                          </p:stCondLst>
                                        </p:cTn>
                                        <p:tgtEl>
                                          <p:spTgt spid="3">
                                            <p:txEl>
                                              <p:pRg st="6" end="6"/>
                                            </p:txEl>
                                          </p:spTgt>
                                        </p:tgtEl>
                                      </p:cBhvr>
                                      <p:to x="100000" y="100000"/>
                                    </p:animScale>
                                    <p:animScale>
                                      <p:cBhvr>
                                        <p:cTn id="114" dur="26">
                                          <p:stCondLst>
                                            <p:cond delay="1642"/>
                                          </p:stCondLst>
                                        </p:cTn>
                                        <p:tgtEl>
                                          <p:spTgt spid="3">
                                            <p:txEl>
                                              <p:pRg st="6" end="6"/>
                                            </p:txEl>
                                          </p:spTgt>
                                        </p:tgtEl>
                                      </p:cBhvr>
                                      <p:to x="100000" y="90000"/>
                                    </p:animScale>
                                    <p:animScale>
                                      <p:cBhvr>
                                        <p:cTn id="115" dur="166" decel="50000">
                                          <p:stCondLst>
                                            <p:cond delay="1668"/>
                                          </p:stCondLst>
                                        </p:cTn>
                                        <p:tgtEl>
                                          <p:spTgt spid="3">
                                            <p:txEl>
                                              <p:pRg st="6" end="6"/>
                                            </p:txEl>
                                          </p:spTgt>
                                        </p:tgtEl>
                                      </p:cBhvr>
                                      <p:to x="100000" y="100000"/>
                                    </p:animScale>
                                    <p:animScale>
                                      <p:cBhvr>
                                        <p:cTn id="116" dur="26">
                                          <p:stCondLst>
                                            <p:cond delay="1808"/>
                                          </p:stCondLst>
                                        </p:cTn>
                                        <p:tgtEl>
                                          <p:spTgt spid="3">
                                            <p:txEl>
                                              <p:pRg st="6" end="6"/>
                                            </p:txEl>
                                          </p:spTgt>
                                        </p:tgtEl>
                                      </p:cBhvr>
                                      <p:to x="100000" y="95000"/>
                                    </p:animScale>
                                    <p:animScale>
                                      <p:cBhvr>
                                        <p:cTn id="117" dur="166" decel="50000">
                                          <p:stCondLst>
                                            <p:cond delay="1834"/>
                                          </p:stCondLst>
                                        </p:cTn>
                                        <p:tgtEl>
                                          <p:spTgt spid="3">
                                            <p:txEl>
                                              <p:pRg st="6" end="6"/>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3">
                                            <p:txEl>
                                              <p:pRg st="7" end="7"/>
                                            </p:txEl>
                                          </p:spTgt>
                                        </p:tgtEl>
                                        <p:attrNameLst>
                                          <p:attrName>style.visibility</p:attrName>
                                        </p:attrNameLst>
                                      </p:cBhvr>
                                      <p:to>
                                        <p:strVal val="visible"/>
                                      </p:to>
                                    </p:set>
                                    <p:animEffect transition="in" filter="wipe(down)">
                                      <p:cBhvr>
                                        <p:cTn id="122" dur="580">
                                          <p:stCondLst>
                                            <p:cond delay="0"/>
                                          </p:stCondLst>
                                        </p:cTn>
                                        <p:tgtEl>
                                          <p:spTgt spid="3">
                                            <p:txEl>
                                              <p:pRg st="7" end="7"/>
                                            </p:txEl>
                                          </p:spTgt>
                                        </p:tgtEl>
                                      </p:cBhvr>
                                    </p:animEffect>
                                    <p:anim calcmode="lin" valueType="num">
                                      <p:cBhvr>
                                        <p:cTn id="12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7" end="7"/>
                                            </p:txEl>
                                          </p:spTgt>
                                        </p:tgtEl>
                                      </p:cBhvr>
                                      <p:to x="100000" y="60000"/>
                                    </p:animScale>
                                    <p:animScale>
                                      <p:cBhvr>
                                        <p:cTn id="129" dur="166" decel="50000">
                                          <p:stCondLst>
                                            <p:cond delay="676"/>
                                          </p:stCondLst>
                                        </p:cTn>
                                        <p:tgtEl>
                                          <p:spTgt spid="3">
                                            <p:txEl>
                                              <p:pRg st="7" end="7"/>
                                            </p:txEl>
                                          </p:spTgt>
                                        </p:tgtEl>
                                      </p:cBhvr>
                                      <p:to x="100000" y="100000"/>
                                    </p:animScale>
                                    <p:animScale>
                                      <p:cBhvr>
                                        <p:cTn id="130" dur="26">
                                          <p:stCondLst>
                                            <p:cond delay="1312"/>
                                          </p:stCondLst>
                                        </p:cTn>
                                        <p:tgtEl>
                                          <p:spTgt spid="3">
                                            <p:txEl>
                                              <p:pRg st="7" end="7"/>
                                            </p:txEl>
                                          </p:spTgt>
                                        </p:tgtEl>
                                      </p:cBhvr>
                                      <p:to x="100000" y="80000"/>
                                    </p:animScale>
                                    <p:animScale>
                                      <p:cBhvr>
                                        <p:cTn id="131" dur="166" decel="50000">
                                          <p:stCondLst>
                                            <p:cond delay="1338"/>
                                          </p:stCondLst>
                                        </p:cTn>
                                        <p:tgtEl>
                                          <p:spTgt spid="3">
                                            <p:txEl>
                                              <p:pRg st="7" end="7"/>
                                            </p:txEl>
                                          </p:spTgt>
                                        </p:tgtEl>
                                      </p:cBhvr>
                                      <p:to x="100000" y="100000"/>
                                    </p:animScale>
                                    <p:animScale>
                                      <p:cBhvr>
                                        <p:cTn id="132" dur="26">
                                          <p:stCondLst>
                                            <p:cond delay="1642"/>
                                          </p:stCondLst>
                                        </p:cTn>
                                        <p:tgtEl>
                                          <p:spTgt spid="3">
                                            <p:txEl>
                                              <p:pRg st="7" end="7"/>
                                            </p:txEl>
                                          </p:spTgt>
                                        </p:tgtEl>
                                      </p:cBhvr>
                                      <p:to x="100000" y="90000"/>
                                    </p:animScale>
                                    <p:animScale>
                                      <p:cBhvr>
                                        <p:cTn id="133" dur="166" decel="50000">
                                          <p:stCondLst>
                                            <p:cond delay="1668"/>
                                          </p:stCondLst>
                                        </p:cTn>
                                        <p:tgtEl>
                                          <p:spTgt spid="3">
                                            <p:txEl>
                                              <p:pRg st="7" end="7"/>
                                            </p:txEl>
                                          </p:spTgt>
                                        </p:tgtEl>
                                      </p:cBhvr>
                                      <p:to x="100000" y="100000"/>
                                    </p:animScale>
                                    <p:animScale>
                                      <p:cBhvr>
                                        <p:cTn id="134" dur="26">
                                          <p:stCondLst>
                                            <p:cond delay="1808"/>
                                          </p:stCondLst>
                                        </p:cTn>
                                        <p:tgtEl>
                                          <p:spTgt spid="3">
                                            <p:txEl>
                                              <p:pRg st="7" end="7"/>
                                            </p:txEl>
                                          </p:spTgt>
                                        </p:tgtEl>
                                      </p:cBhvr>
                                      <p:to x="100000" y="95000"/>
                                    </p:animScale>
                                    <p:animScale>
                                      <p:cBhvr>
                                        <p:cTn id="135"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257800"/>
            <a:ext cx="6512511" cy="1371600"/>
          </a:xfrm>
        </p:spPr>
        <p:txBody>
          <a:bodyPr/>
          <a:lstStyle/>
          <a:p>
            <a:r>
              <a:rPr lang="en-US" dirty="0" smtClean="0"/>
              <a:t>Contraceptive Myth or Fact</a:t>
            </a:r>
            <a:endParaRPr lang="en-US" dirty="0"/>
          </a:p>
        </p:txBody>
      </p:sp>
      <p:sp>
        <p:nvSpPr>
          <p:cNvPr id="3" name="Content Placeholder 2"/>
          <p:cNvSpPr>
            <a:spLocks noGrp="1"/>
          </p:cNvSpPr>
          <p:nvPr>
            <p:ph sz="quarter" idx="13"/>
          </p:nvPr>
        </p:nvSpPr>
        <p:spPr>
          <a:xfrm>
            <a:off x="228600" y="228600"/>
            <a:ext cx="6019800" cy="4876800"/>
          </a:xfrm>
        </p:spPr>
        <p:txBody>
          <a:bodyPr>
            <a:normAutofit fontScale="85000" lnSpcReduction="20000"/>
          </a:bodyPr>
          <a:lstStyle/>
          <a:p>
            <a:r>
              <a:rPr lang="en-US" dirty="0" smtClean="0"/>
              <a:t>Wearing two condoms is better than just one</a:t>
            </a:r>
          </a:p>
          <a:p>
            <a:r>
              <a:rPr lang="en-US" dirty="0" smtClean="0">
                <a:solidFill>
                  <a:srgbClr val="FF0000"/>
                </a:solidFill>
              </a:rPr>
              <a:t>Having sex standing up will prevent the sperm from swimming up the fallopian tubes</a:t>
            </a:r>
          </a:p>
          <a:p>
            <a:r>
              <a:rPr lang="en-US" dirty="0" smtClean="0"/>
              <a:t>A female cannot get pregnant the first time she has intercourse</a:t>
            </a:r>
          </a:p>
          <a:p>
            <a:r>
              <a:rPr lang="en-US" dirty="0" smtClean="0">
                <a:solidFill>
                  <a:srgbClr val="FF0000"/>
                </a:solidFill>
              </a:rPr>
              <a:t>Douching, showering or bathing can prevent pregnancy</a:t>
            </a:r>
          </a:p>
          <a:p>
            <a:r>
              <a:rPr lang="en-US" dirty="0" smtClean="0"/>
              <a:t>A female cannot get pregnant if the male pulls out before he ejaculates</a:t>
            </a:r>
          </a:p>
          <a:p>
            <a:r>
              <a:rPr lang="en-US" dirty="0" smtClean="0">
                <a:solidFill>
                  <a:srgbClr val="FF0000"/>
                </a:solidFill>
              </a:rPr>
              <a:t>Use saran wrap or a balloon if you can’t find a condom</a:t>
            </a:r>
          </a:p>
          <a:p>
            <a:r>
              <a:rPr lang="en-US" dirty="0" smtClean="0"/>
              <a:t>Latex condoms are effective if stored in a wallet or car for months</a:t>
            </a:r>
          </a:p>
          <a:p>
            <a:r>
              <a:rPr lang="en-US" dirty="0" smtClean="0">
                <a:solidFill>
                  <a:srgbClr val="FF0000"/>
                </a:solidFill>
              </a:rPr>
              <a:t>A virgin cannot get an STI</a:t>
            </a:r>
          </a:p>
          <a:p>
            <a:r>
              <a:rPr lang="en-US" dirty="0" smtClean="0"/>
              <a:t>Condoms decrease sensation and hence reduce pleasure</a:t>
            </a:r>
            <a:endParaRPr lang="en-US" dirty="0"/>
          </a:p>
        </p:txBody>
      </p:sp>
      <p:sp>
        <p:nvSpPr>
          <p:cNvPr id="4" name="Content Placeholder 3"/>
          <p:cNvSpPr>
            <a:spLocks noGrp="1"/>
          </p:cNvSpPr>
          <p:nvPr>
            <p:ph sz="quarter" idx="14"/>
          </p:nvPr>
        </p:nvSpPr>
        <p:spPr>
          <a:xfrm>
            <a:off x="6477000" y="152400"/>
            <a:ext cx="2362200" cy="4053840"/>
          </a:xfrm>
        </p:spPr>
        <p:txBody>
          <a:bodyPr>
            <a:normAutofit fontScale="92500" lnSpcReduction="10000"/>
          </a:bodyPr>
          <a:lstStyle/>
          <a:p>
            <a:r>
              <a:rPr lang="en-US" dirty="0" smtClean="0"/>
              <a:t>False</a:t>
            </a:r>
          </a:p>
          <a:p>
            <a:r>
              <a:rPr lang="en-US" dirty="0" smtClean="0"/>
              <a:t>False</a:t>
            </a:r>
          </a:p>
          <a:p>
            <a:r>
              <a:rPr lang="en-US" dirty="0" smtClean="0"/>
              <a:t>False</a:t>
            </a:r>
          </a:p>
          <a:p>
            <a:r>
              <a:rPr lang="en-US" dirty="0" smtClean="0"/>
              <a:t>False</a:t>
            </a:r>
          </a:p>
          <a:p>
            <a:r>
              <a:rPr lang="en-US" dirty="0" smtClean="0"/>
              <a:t>False</a:t>
            </a:r>
          </a:p>
          <a:p>
            <a:r>
              <a:rPr lang="en-US" dirty="0" smtClean="0"/>
              <a:t>False</a:t>
            </a:r>
          </a:p>
          <a:p>
            <a:r>
              <a:rPr lang="en-US" dirty="0" smtClean="0"/>
              <a:t>False</a:t>
            </a:r>
          </a:p>
          <a:p>
            <a:r>
              <a:rPr lang="en-US" dirty="0" smtClean="0"/>
              <a:t>False</a:t>
            </a:r>
          </a:p>
          <a:p>
            <a:r>
              <a:rPr lang="en-US" dirty="0" smtClean="0"/>
              <a:t>False</a:t>
            </a:r>
          </a:p>
          <a:p>
            <a:r>
              <a:rPr lang="en-US" dirty="0" smtClean="0"/>
              <a:t>False</a:t>
            </a:r>
          </a:p>
          <a:p>
            <a:endParaRPr lang="en-US" dirty="0"/>
          </a:p>
        </p:txBody>
      </p:sp>
    </p:spTree>
    <p:extLst>
      <p:ext uri="{BB962C8B-B14F-4D97-AF65-F5344CB8AC3E}">
        <p14:creationId xmlns:p14="http://schemas.microsoft.com/office/powerpoint/2010/main" val="3140853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heel(1)">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500"/>
                                        <p:tgtEl>
                                          <p:spTgt spid="4">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wipe(down)">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53000"/>
            <a:ext cx="6664911" cy="1600200"/>
          </a:xfrm>
        </p:spPr>
        <p:txBody>
          <a:bodyPr/>
          <a:lstStyle/>
          <a:p>
            <a:r>
              <a:rPr lang="en-US" dirty="0" smtClean="0"/>
              <a:t>Categories of Contraception</a:t>
            </a:r>
            <a:endParaRPr lang="en-US" dirty="0"/>
          </a:p>
        </p:txBody>
      </p:sp>
      <p:sp>
        <p:nvSpPr>
          <p:cNvPr id="3" name="Content Placeholder 2"/>
          <p:cNvSpPr>
            <a:spLocks noGrp="1"/>
          </p:cNvSpPr>
          <p:nvPr>
            <p:ph sz="quarter" idx="13"/>
          </p:nvPr>
        </p:nvSpPr>
        <p:spPr/>
        <p:txBody>
          <a:bodyPr/>
          <a:lstStyle/>
          <a:p>
            <a:r>
              <a:rPr lang="en-US" sz="2400" dirty="0" smtClean="0"/>
              <a:t>Barrier</a:t>
            </a:r>
            <a:endParaRPr lang="en-US" sz="2400" dirty="0"/>
          </a:p>
          <a:p>
            <a:endParaRPr lang="en-US" dirty="0" smtClean="0"/>
          </a:p>
          <a:p>
            <a:r>
              <a:rPr lang="en-US" sz="2400" dirty="0" smtClean="0"/>
              <a:t>Hormonal</a:t>
            </a:r>
            <a:r>
              <a:rPr lang="en-US" dirty="0" smtClean="0"/>
              <a:t>	</a:t>
            </a:r>
          </a:p>
          <a:p>
            <a:endParaRPr lang="en-US" dirty="0"/>
          </a:p>
          <a:p>
            <a:endParaRPr lang="en-US" dirty="0" smtClean="0"/>
          </a:p>
          <a:p>
            <a:r>
              <a:rPr lang="en-US" sz="2400" dirty="0" smtClean="0"/>
              <a:t>Other</a:t>
            </a:r>
            <a:endParaRPr lang="en-US" sz="2400" dirty="0"/>
          </a:p>
        </p:txBody>
      </p:sp>
      <p:sp>
        <p:nvSpPr>
          <p:cNvPr id="4" name="Content Placeholder 3"/>
          <p:cNvSpPr>
            <a:spLocks noGrp="1"/>
          </p:cNvSpPr>
          <p:nvPr>
            <p:ph sz="quarter" idx="14"/>
          </p:nvPr>
        </p:nvSpPr>
        <p:spPr/>
        <p:txBody>
          <a:bodyPr>
            <a:normAutofit fontScale="92500" lnSpcReduction="20000"/>
          </a:bodyPr>
          <a:lstStyle/>
          <a:p>
            <a:r>
              <a:rPr lang="en-US" sz="2600" dirty="0" smtClean="0"/>
              <a:t>Prevent egg and sperm from meeting</a:t>
            </a:r>
          </a:p>
          <a:p>
            <a:endParaRPr lang="en-US" dirty="0"/>
          </a:p>
          <a:p>
            <a:r>
              <a:rPr lang="en-US" sz="2600" dirty="0" smtClean="0"/>
              <a:t>Alter a woman’s reproductive cycle</a:t>
            </a:r>
          </a:p>
          <a:p>
            <a:endParaRPr lang="en-US" dirty="0"/>
          </a:p>
          <a:p>
            <a:r>
              <a:rPr lang="en-US" sz="2600" dirty="0" smtClean="0"/>
              <a:t>IUD, rhythm method, sterilization, emergency contraception</a:t>
            </a:r>
            <a:endParaRPr lang="en-US" sz="2600" dirty="0"/>
          </a:p>
        </p:txBody>
      </p:sp>
    </p:spTree>
    <p:extLst>
      <p:ext uri="{BB962C8B-B14F-4D97-AF65-F5344CB8AC3E}">
        <p14:creationId xmlns:p14="http://schemas.microsoft.com/office/powerpoint/2010/main" val="71678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694" r="14694"/>
          <a:stretch>
            <a:fillRect/>
          </a:stretch>
        </p:blipFill>
        <p:spPr/>
      </p:pic>
      <p:sp>
        <p:nvSpPr>
          <p:cNvPr id="6" name="Text Placeholder 5"/>
          <p:cNvSpPr>
            <a:spLocks noGrp="1"/>
          </p:cNvSpPr>
          <p:nvPr>
            <p:ph type="body" sz="half" idx="2"/>
          </p:nvPr>
        </p:nvSpPr>
        <p:spPr/>
        <p:txBody>
          <a:bodyPr/>
          <a:lstStyle/>
          <a:p>
            <a:r>
              <a:rPr lang="en-US" sz="2400" dirty="0" smtClean="0"/>
              <a:t>Condoms Male/Female</a:t>
            </a:r>
          </a:p>
          <a:p>
            <a:r>
              <a:rPr lang="en-US" sz="2400" dirty="0" smtClean="0"/>
              <a:t>Diaphragm/Cervical Cap</a:t>
            </a:r>
          </a:p>
          <a:p>
            <a:r>
              <a:rPr lang="en-US" sz="2400" dirty="0" smtClean="0"/>
              <a:t>Spermicide</a:t>
            </a:r>
          </a:p>
          <a:p>
            <a:endParaRPr lang="en-US" dirty="0"/>
          </a:p>
        </p:txBody>
      </p:sp>
      <p:sp>
        <p:nvSpPr>
          <p:cNvPr id="4" name="Title 3"/>
          <p:cNvSpPr>
            <a:spLocks noGrp="1"/>
          </p:cNvSpPr>
          <p:nvPr>
            <p:ph type="title"/>
          </p:nvPr>
        </p:nvSpPr>
        <p:spPr/>
        <p:txBody>
          <a:bodyPr/>
          <a:lstStyle/>
          <a:p>
            <a:r>
              <a:rPr lang="en-US" dirty="0" smtClean="0"/>
              <a:t>BARRIER METHODS</a:t>
            </a:r>
            <a:endParaRPr lang="en-US" dirty="0"/>
          </a:p>
        </p:txBody>
      </p:sp>
    </p:spTree>
    <p:extLst>
      <p:ext uri="{BB962C8B-B14F-4D97-AF65-F5344CB8AC3E}">
        <p14:creationId xmlns:p14="http://schemas.microsoft.com/office/powerpoint/2010/main" val="3596689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715000"/>
            <a:ext cx="6512511" cy="990600"/>
          </a:xfrm>
        </p:spPr>
        <p:txBody>
          <a:bodyPr/>
          <a:lstStyle/>
          <a:p>
            <a:r>
              <a:rPr lang="en-US" dirty="0">
                <a:solidFill>
                  <a:srgbClr val="FF0000"/>
                </a:solidFill>
              </a:rPr>
              <a:t>Male Condom</a:t>
            </a:r>
          </a:p>
        </p:txBody>
      </p:sp>
      <p:sp>
        <p:nvSpPr>
          <p:cNvPr id="3" name="Content Placeholder 2"/>
          <p:cNvSpPr>
            <a:spLocks noGrp="1"/>
          </p:cNvSpPr>
          <p:nvPr>
            <p:ph sz="quarter" idx="13"/>
          </p:nvPr>
        </p:nvSpPr>
        <p:spPr>
          <a:xfrm>
            <a:off x="304800" y="731520"/>
            <a:ext cx="8305800" cy="4678680"/>
          </a:xfrm>
        </p:spPr>
        <p:txBody>
          <a:bodyPr/>
          <a:lstStyle/>
          <a:p>
            <a:pPr marL="342900" lvl="0" indent="-342900" fontAlgn="base">
              <a:lnSpc>
                <a:spcPct val="80000"/>
              </a:lnSpc>
              <a:spcAft>
                <a:spcPct val="0"/>
              </a:spcAft>
              <a:buClr>
                <a:srgbClr val="000000"/>
              </a:buClr>
              <a:buSzTx/>
              <a:buFontTx/>
              <a:buChar char="•"/>
            </a:pPr>
            <a:r>
              <a:rPr lang="en-US" altLang="en-US" sz="2000" kern="0" dirty="0">
                <a:solidFill>
                  <a:srgbClr val="000000"/>
                </a:solidFill>
                <a:latin typeface="Arial"/>
              </a:rPr>
              <a:t>Provides a barrier for skin to skin contact and  body fluids which can help protect against pregnancy and STI</a:t>
            </a:r>
          </a:p>
          <a:p>
            <a:pPr marL="342900" lvl="0" indent="-342900" fontAlgn="base">
              <a:lnSpc>
                <a:spcPct val="80000"/>
              </a:lnSpc>
              <a:spcAft>
                <a:spcPct val="0"/>
              </a:spcAft>
              <a:buClr>
                <a:srgbClr val="000000"/>
              </a:buClr>
              <a:buSzTx/>
              <a:buFontTx/>
              <a:buChar char="•"/>
            </a:pPr>
            <a:r>
              <a:rPr lang="en-US" altLang="en-US" sz="2000" kern="0" dirty="0">
                <a:solidFill>
                  <a:srgbClr val="000000"/>
                </a:solidFill>
                <a:latin typeface="Arial"/>
              </a:rPr>
              <a:t>Available at pharmacies, grocery stores and  health clinics</a:t>
            </a:r>
          </a:p>
          <a:p>
            <a:pPr marL="342900" lvl="0" indent="-342900" fontAlgn="base">
              <a:lnSpc>
                <a:spcPct val="80000"/>
              </a:lnSpc>
              <a:spcAft>
                <a:spcPct val="0"/>
              </a:spcAft>
              <a:buClr>
                <a:srgbClr val="000000"/>
              </a:buClr>
              <a:buSzTx/>
              <a:buFontTx/>
              <a:buChar char="•"/>
            </a:pPr>
            <a:r>
              <a:rPr lang="en-US" altLang="en-US" sz="2000" kern="0" dirty="0">
                <a:solidFill>
                  <a:srgbClr val="000000"/>
                </a:solidFill>
                <a:latin typeface="Arial"/>
              </a:rPr>
              <a:t>Use a condom for oral, vaginal and anal sex or when sharing sex toys</a:t>
            </a:r>
          </a:p>
          <a:p>
            <a:pPr marL="342900" lvl="0" indent="-342900" fontAlgn="base">
              <a:lnSpc>
                <a:spcPct val="80000"/>
              </a:lnSpc>
              <a:spcAft>
                <a:spcPct val="0"/>
              </a:spcAft>
              <a:buClr>
                <a:srgbClr val="000000"/>
              </a:buClr>
              <a:buSzTx/>
              <a:buFontTx/>
              <a:buChar char="•"/>
            </a:pPr>
            <a:r>
              <a:rPr lang="en-US" altLang="en-US" sz="2000" kern="0" dirty="0">
                <a:solidFill>
                  <a:srgbClr val="000000"/>
                </a:solidFill>
                <a:latin typeface="Arial"/>
              </a:rPr>
              <a:t>Most condoms are latex.  Non-latex types </a:t>
            </a:r>
            <a:r>
              <a:rPr lang="en-US" altLang="en-US" sz="2000" kern="0" dirty="0" smtClean="0">
                <a:solidFill>
                  <a:srgbClr val="000000"/>
                </a:solidFill>
                <a:latin typeface="Arial"/>
              </a:rPr>
              <a:t>include lamb skin, </a:t>
            </a:r>
            <a:r>
              <a:rPr lang="en-US" altLang="en-US" sz="2000" kern="0" dirty="0">
                <a:solidFill>
                  <a:srgbClr val="000000"/>
                </a:solidFill>
                <a:latin typeface="Arial"/>
              </a:rPr>
              <a:t>polyurethane, and polyisoprene (synthetic rubber)</a:t>
            </a:r>
          </a:p>
          <a:p>
            <a:pPr marL="342900" lvl="0" indent="-342900" fontAlgn="base">
              <a:lnSpc>
                <a:spcPct val="80000"/>
              </a:lnSpc>
              <a:spcAft>
                <a:spcPct val="0"/>
              </a:spcAft>
              <a:buClr>
                <a:srgbClr val="000000"/>
              </a:buClr>
              <a:buSzTx/>
              <a:buFontTx/>
              <a:buChar char="•"/>
            </a:pPr>
            <a:r>
              <a:rPr lang="en-US" altLang="en-US" sz="2000" kern="0" dirty="0">
                <a:solidFill>
                  <a:srgbClr val="000000"/>
                </a:solidFill>
                <a:latin typeface="Arial"/>
              </a:rPr>
              <a:t>Check expiry date and keep in dark, cool place</a:t>
            </a:r>
          </a:p>
          <a:p>
            <a:pPr marL="342900" lvl="0" indent="-342900" fontAlgn="base">
              <a:lnSpc>
                <a:spcPct val="80000"/>
              </a:lnSpc>
              <a:spcAft>
                <a:spcPct val="0"/>
              </a:spcAft>
              <a:buClr>
                <a:srgbClr val="000000"/>
              </a:buClr>
              <a:buSzTx/>
              <a:buFontTx/>
              <a:buChar char="•"/>
            </a:pPr>
            <a:r>
              <a:rPr lang="en-US" altLang="en-US" sz="2000" b="1" kern="0" dirty="0">
                <a:solidFill>
                  <a:srgbClr val="000000"/>
                </a:solidFill>
                <a:latin typeface="Arial"/>
              </a:rPr>
              <a:t>Do not use </a:t>
            </a:r>
            <a:r>
              <a:rPr lang="en-US" altLang="en-US" sz="2000" kern="0" dirty="0">
                <a:solidFill>
                  <a:srgbClr val="000000"/>
                </a:solidFill>
                <a:latin typeface="Arial"/>
              </a:rPr>
              <a:t>with oil-based products like Vaseline, baby oil or hand cream.  This increases the chance of the condom breaking</a:t>
            </a:r>
          </a:p>
          <a:p>
            <a:pPr marL="342900" lvl="0" indent="-342900" fontAlgn="base">
              <a:lnSpc>
                <a:spcPct val="80000"/>
              </a:lnSpc>
              <a:spcAft>
                <a:spcPct val="0"/>
              </a:spcAft>
              <a:buClr>
                <a:srgbClr val="000000"/>
              </a:buClr>
              <a:buSzTx/>
              <a:buFontTx/>
              <a:buChar char="•"/>
            </a:pPr>
            <a:r>
              <a:rPr lang="en-US" altLang="en-US" sz="2000" kern="0" dirty="0">
                <a:solidFill>
                  <a:srgbClr val="000000"/>
                </a:solidFill>
                <a:latin typeface="Arial"/>
              </a:rPr>
              <a:t>Use a new condom every time you have sex. Never use two condoms at once</a:t>
            </a:r>
          </a:p>
          <a:p>
            <a:endParaRPr lang="en-US" dirty="0"/>
          </a:p>
        </p:txBody>
      </p:sp>
      <p:pic>
        <p:nvPicPr>
          <p:cNvPr id="4" name="Picture 3"/>
          <p:cNvPicPr>
            <a:picLocks noChangeAspect="1"/>
          </p:cNvPicPr>
          <p:nvPr/>
        </p:nvPicPr>
        <p:blipFill>
          <a:blip r:embed="rId2"/>
          <a:stretch>
            <a:fillRect/>
          </a:stretch>
        </p:blipFill>
        <p:spPr>
          <a:xfrm>
            <a:off x="918437" y="4757871"/>
            <a:ext cx="1749704" cy="1304657"/>
          </a:xfrm>
          <a:prstGeom prst="rect">
            <a:avLst/>
          </a:prstGeom>
        </p:spPr>
      </p:pic>
    </p:spTree>
    <p:extLst>
      <p:ext uri="{BB962C8B-B14F-4D97-AF65-F5344CB8AC3E}">
        <p14:creationId xmlns:p14="http://schemas.microsoft.com/office/powerpoint/2010/main" val="2600613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707"/>
            <a:ext cx="8077200" cy="7602081"/>
          </a:xfrm>
          <a:prstGeom prst="rect">
            <a:avLst/>
          </a:prstGeom>
          <a:noFill/>
        </p:spPr>
        <p:txBody>
          <a:bodyPr wrap="square" rtlCol="0">
            <a:spAutoFit/>
          </a:bodyPr>
          <a:lstStyle/>
          <a:p>
            <a:r>
              <a:rPr lang="en-US" sz="2400" dirty="0" smtClean="0"/>
              <a:t>Type:  </a:t>
            </a:r>
            <a:r>
              <a:rPr lang="en-US" sz="3200" dirty="0" smtClean="0">
                <a:solidFill>
                  <a:srgbClr val="FF0000"/>
                </a:solidFill>
              </a:rPr>
              <a:t>MALE CONDOM</a:t>
            </a:r>
          </a:p>
          <a:p>
            <a:endParaRPr lang="en-US" sz="2400" dirty="0" smtClean="0"/>
          </a:p>
          <a:p>
            <a:r>
              <a:rPr lang="en-US" sz="2400" dirty="0" smtClean="0"/>
              <a:t>How it works: A sheath that covers the erect penis and collects sperm when released, </a:t>
            </a:r>
            <a:r>
              <a:rPr lang="en-US" sz="2400" dirty="0"/>
              <a:t>p</a:t>
            </a:r>
            <a:r>
              <a:rPr lang="en-US" sz="2400" dirty="0" smtClean="0"/>
              <a:t>reventing semen from entering the vagina</a:t>
            </a:r>
          </a:p>
          <a:p>
            <a:endParaRPr lang="en-US" sz="2400" dirty="0"/>
          </a:p>
          <a:p>
            <a:r>
              <a:rPr lang="en-US" sz="2400" dirty="0" smtClean="0"/>
              <a:t>Failure rate:  One of the highest failure rates of all, 15 out of 100 will get pregnant.  Consistent use provides lower failure rates, 2%.</a:t>
            </a:r>
          </a:p>
          <a:p>
            <a:endParaRPr lang="en-US" sz="2400" dirty="0"/>
          </a:p>
          <a:p>
            <a:r>
              <a:rPr lang="en-US" sz="2400" dirty="0" smtClean="0"/>
              <a:t>Protection from STD’s:  Latex condoms are effective against most STD’S.  Natural skin are not.  For increased protection use with another contraceptive method (DUAL CONTRACEPTION)</a:t>
            </a:r>
          </a:p>
          <a:p>
            <a:endParaRPr lang="en-US" sz="2400" dirty="0"/>
          </a:p>
          <a:p>
            <a:r>
              <a:rPr lang="en-US" sz="2400" dirty="0" smtClean="0"/>
              <a:t>Benefits:  Easy to obtain, low </a:t>
            </a:r>
            <a:r>
              <a:rPr lang="en-US" sz="2400" dirty="0"/>
              <a:t>cost, low </a:t>
            </a:r>
            <a:r>
              <a:rPr lang="en-US" sz="2400" dirty="0" smtClean="0"/>
              <a:t>side</a:t>
            </a:r>
          </a:p>
          <a:p>
            <a:r>
              <a:rPr lang="en-US" sz="2400" dirty="0" smtClean="0"/>
              <a:t> </a:t>
            </a:r>
            <a:r>
              <a:rPr lang="en-US" sz="2400" dirty="0"/>
              <a:t>effects</a:t>
            </a:r>
          </a:p>
          <a:p>
            <a:r>
              <a:rPr lang="en-US" sz="2400" dirty="0" smtClean="0"/>
              <a:t>Risks:  Allergies</a:t>
            </a:r>
          </a:p>
          <a:p>
            <a:endParaRPr lang="en-US" sz="2400" dirty="0"/>
          </a:p>
          <a:p>
            <a:r>
              <a:rPr lang="en-US" sz="2400" dirty="0" smtClean="0"/>
              <a:t>  </a:t>
            </a:r>
            <a:endParaRPr lang="en-US" sz="2400" dirty="0"/>
          </a:p>
        </p:txBody>
      </p:sp>
      <p:pic>
        <p:nvPicPr>
          <p:cNvPr id="3" name="Picture 2" descr="condom2.jpg"/>
          <p:cNvPicPr>
            <a:picLocks noChangeAspect="1"/>
          </p:cNvPicPr>
          <p:nvPr/>
        </p:nvPicPr>
        <p:blipFill>
          <a:blip r:embed="rId2" cstate="print"/>
          <a:stretch>
            <a:fillRect/>
          </a:stretch>
        </p:blipFill>
        <p:spPr>
          <a:xfrm>
            <a:off x="6748818" y="5257800"/>
            <a:ext cx="1752600" cy="1305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95400"/>
            <a:ext cx="8719560" cy="7755969"/>
          </a:xfrm>
          <a:prstGeom prst="rect">
            <a:avLst/>
          </a:prstGeom>
          <a:noFill/>
        </p:spPr>
        <p:txBody>
          <a:bodyPr wrap="square" rtlCol="0">
            <a:spAutoFit/>
          </a:bodyPr>
          <a:lstStyle/>
          <a:p>
            <a:endParaRPr lang="en-US" sz="2400" dirty="0" smtClean="0"/>
          </a:p>
          <a:p>
            <a:endParaRPr lang="en-US" sz="2400" dirty="0"/>
          </a:p>
          <a:p>
            <a:r>
              <a:rPr lang="en-US" sz="2400" dirty="0" smtClean="0"/>
              <a:t>Type:  </a:t>
            </a:r>
            <a:r>
              <a:rPr lang="en-US" sz="2400" dirty="0" smtClean="0">
                <a:solidFill>
                  <a:srgbClr val="FF0000"/>
                </a:solidFill>
              </a:rPr>
              <a:t>Female Condom</a:t>
            </a:r>
          </a:p>
          <a:p>
            <a:endParaRPr lang="en-US" sz="2400" dirty="0" smtClean="0"/>
          </a:p>
          <a:p>
            <a:r>
              <a:rPr lang="en-US" sz="2400" dirty="0"/>
              <a:t>How it works: </a:t>
            </a:r>
            <a:r>
              <a:rPr lang="en-US" sz="2400" dirty="0" smtClean="0"/>
              <a:t> A lubricated synthetic pouch that lines the vagina. </a:t>
            </a:r>
            <a:r>
              <a:rPr lang="en-US" sz="2400" dirty="0"/>
              <a:t>Prevent semen from entering the </a:t>
            </a:r>
            <a:r>
              <a:rPr lang="en-US" sz="2400" dirty="0" smtClean="0"/>
              <a:t>vagina</a:t>
            </a:r>
          </a:p>
          <a:p>
            <a:endParaRPr lang="en-US" sz="2400" dirty="0"/>
          </a:p>
          <a:p>
            <a:r>
              <a:rPr lang="en-US" sz="2400" dirty="0" smtClean="0"/>
              <a:t>Failure </a:t>
            </a:r>
            <a:r>
              <a:rPr lang="en-US" sz="2400" dirty="0"/>
              <a:t>rate: </a:t>
            </a:r>
            <a:r>
              <a:rPr lang="en-US" sz="2400" dirty="0" smtClean="0"/>
              <a:t> </a:t>
            </a:r>
            <a:r>
              <a:rPr lang="en-US" sz="2400" dirty="0"/>
              <a:t>Highest failure rate of all, </a:t>
            </a:r>
            <a:r>
              <a:rPr lang="en-US" sz="2400" dirty="0" smtClean="0"/>
              <a:t>21 </a:t>
            </a:r>
            <a:r>
              <a:rPr lang="en-US" sz="2400" dirty="0"/>
              <a:t>out of 100 will get </a:t>
            </a:r>
            <a:r>
              <a:rPr lang="en-US" sz="2400" dirty="0" smtClean="0"/>
              <a:t>pregnant, with experience drops to 2%</a:t>
            </a:r>
            <a:endParaRPr lang="en-US" sz="2400" dirty="0"/>
          </a:p>
          <a:p>
            <a:endParaRPr lang="en-US" sz="2400" dirty="0"/>
          </a:p>
          <a:p>
            <a:r>
              <a:rPr lang="en-US" sz="2400" dirty="0"/>
              <a:t>Protection from </a:t>
            </a:r>
            <a:r>
              <a:rPr lang="en-US" sz="2400" dirty="0" smtClean="0"/>
              <a:t>STD’s:  Effective</a:t>
            </a:r>
          </a:p>
          <a:p>
            <a:endParaRPr lang="en-US" sz="2400" dirty="0"/>
          </a:p>
          <a:p>
            <a:r>
              <a:rPr lang="en-US" sz="2400" dirty="0"/>
              <a:t>Benefits:  Easy to </a:t>
            </a:r>
            <a:r>
              <a:rPr lang="en-US" sz="2400" dirty="0" smtClean="0"/>
              <a:t>obtain, low cost, low side effects</a:t>
            </a:r>
          </a:p>
          <a:p>
            <a:r>
              <a:rPr lang="en-US" sz="2400" dirty="0" smtClean="0"/>
              <a:t>Risks:  Allergies</a:t>
            </a:r>
            <a:endParaRPr lang="en-US" sz="2400" dirty="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p:txBody>
      </p:sp>
      <p:pic>
        <p:nvPicPr>
          <p:cNvPr id="3" name="Picture 2"/>
          <p:cNvPicPr>
            <a:picLocks noChangeAspect="1"/>
          </p:cNvPicPr>
          <p:nvPr/>
        </p:nvPicPr>
        <p:blipFill>
          <a:blip r:embed="rId2"/>
          <a:stretch>
            <a:fillRect/>
          </a:stretch>
        </p:blipFill>
        <p:spPr>
          <a:xfrm>
            <a:off x="5323703" y="97155"/>
            <a:ext cx="2448697" cy="2265045"/>
          </a:xfrm>
          <a:prstGeom prst="rect">
            <a:avLst/>
          </a:prstGeom>
        </p:spPr>
      </p:pic>
    </p:spTree>
    <p:extLst>
      <p:ext uri="{BB962C8B-B14F-4D97-AF65-F5344CB8AC3E}">
        <p14:creationId xmlns:p14="http://schemas.microsoft.com/office/powerpoint/2010/main" val="191554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124754"/>
          </a:xfrm>
          <a:prstGeom prst="rect">
            <a:avLst/>
          </a:prstGeom>
          <a:noFill/>
        </p:spPr>
        <p:txBody>
          <a:bodyPr wrap="square" rtlCol="0">
            <a:spAutoFit/>
          </a:bodyPr>
          <a:lstStyle/>
          <a:p>
            <a:r>
              <a:rPr lang="en-US" sz="2000" dirty="0" smtClean="0"/>
              <a:t>Type:  </a:t>
            </a:r>
            <a:r>
              <a:rPr lang="en-US" sz="3200" dirty="0" smtClean="0">
                <a:solidFill>
                  <a:srgbClr val="FF0000"/>
                </a:solidFill>
              </a:rPr>
              <a:t>Diaphragm</a:t>
            </a:r>
          </a:p>
          <a:p>
            <a:endParaRPr lang="en-US" sz="2000" dirty="0" smtClean="0"/>
          </a:p>
          <a:p>
            <a:r>
              <a:rPr lang="en-US" sz="2000" dirty="0" smtClean="0"/>
              <a:t>Description:  A shallow silicone cup inserted into the vagina to prevent pregnancy </a:t>
            </a:r>
          </a:p>
          <a:p>
            <a:endParaRPr lang="en-US" sz="2000" dirty="0" smtClean="0"/>
          </a:p>
          <a:p>
            <a:r>
              <a:rPr lang="en-US" sz="2000" dirty="0" smtClean="0"/>
              <a:t>How it works:  Diaphragms prevent pregnancy by keeping sperm from joining with an egg. In order to be as effective as possible, the diaphragm must be used with </a:t>
            </a:r>
            <a:r>
              <a:rPr lang="en-US" sz="2000" dirty="0" smtClean="0">
                <a:hlinkClick r:id="rId2" action="ppaction://hlinkfile"/>
              </a:rPr>
              <a:t>spermicidal</a:t>
            </a:r>
            <a:r>
              <a:rPr lang="en-US" sz="2000" dirty="0" smtClean="0"/>
              <a:t> cream, gel, or jelly.  The spermicide stops sperm from moving.  Must be fitted by a </a:t>
            </a:r>
          </a:p>
          <a:p>
            <a:r>
              <a:rPr lang="en-US" sz="2000" dirty="0" smtClean="0"/>
              <a:t>Dr.</a:t>
            </a:r>
          </a:p>
          <a:p>
            <a:endParaRPr lang="en-US" sz="2000" dirty="0" smtClean="0"/>
          </a:p>
          <a:p>
            <a:r>
              <a:rPr lang="en-US" sz="2000" dirty="0" smtClean="0"/>
              <a:t>Failure rate:  17% inexperienced, 2% experienced</a:t>
            </a:r>
          </a:p>
          <a:p>
            <a:endParaRPr lang="en-US" sz="2000" dirty="0" smtClean="0"/>
          </a:p>
          <a:p>
            <a:r>
              <a:rPr lang="en-US" sz="2000" dirty="0" smtClean="0"/>
              <a:t>Protection from STD’s:   NONE </a:t>
            </a:r>
          </a:p>
          <a:p>
            <a:endParaRPr lang="en-US" sz="2000" dirty="0" smtClean="0"/>
          </a:p>
          <a:p>
            <a:r>
              <a:rPr lang="en-US" sz="2000" dirty="0" smtClean="0"/>
              <a:t>Benefits:  Using a diaphragm is safe, simple, and convenient, reusable</a:t>
            </a:r>
          </a:p>
          <a:p>
            <a:r>
              <a:rPr lang="en-US" sz="2000" dirty="0" smtClean="0"/>
              <a:t>Risks: Allergies, UTI, abnormal pap test, toxic shock</a:t>
            </a:r>
          </a:p>
          <a:p>
            <a:endParaRPr lang="en-US" sz="2000" dirty="0" smtClean="0"/>
          </a:p>
          <a:p>
            <a:r>
              <a:rPr lang="en-US" sz="2000" dirty="0" smtClean="0"/>
              <a:t>Cost:  Diaphragms average from $15 to $75.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71800"/>
            <a:ext cx="2057400"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86800" cy="6124754"/>
          </a:xfrm>
          <a:prstGeom prst="rect">
            <a:avLst/>
          </a:prstGeom>
          <a:noFill/>
        </p:spPr>
        <p:txBody>
          <a:bodyPr wrap="square" rtlCol="0">
            <a:spAutoFit/>
          </a:bodyPr>
          <a:lstStyle/>
          <a:p>
            <a:r>
              <a:rPr lang="en-US" sz="2400" dirty="0"/>
              <a:t>Type: </a:t>
            </a:r>
            <a:r>
              <a:rPr lang="en-US" sz="3200" dirty="0" smtClean="0">
                <a:solidFill>
                  <a:srgbClr val="FF0000"/>
                </a:solidFill>
              </a:rPr>
              <a:t>Spermicidal Foam</a:t>
            </a:r>
          </a:p>
          <a:p>
            <a:endParaRPr lang="en-US" sz="2400" dirty="0"/>
          </a:p>
          <a:p>
            <a:r>
              <a:rPr lang="en-US" sz="2400" dirty="0" smtClean="0"/>
              <a:t>Description:  Foam or jelly used alone or with a cervical cap/diaphragm, kills sperm on contact</a:t>
            </a:r>
            <a:endParaRPr lang="en-US" sz="2400" dirty="0"/>
          </a:p>
          <a:p>
            <a:endParaRPr lang="en-US" sz="2400" dirty="0"/>
          </a:p>
          <a:p>
            <a:r>
              <a:rPr lang="en-US" sz="2400" dirty="0"/>
              <a:t>How it works</a:t>
            </a:r>
            <a:r>
              <a:rPr lang="en-US" sz="2400" dirty="0" smtClean="0"/>
              <a:t>:  A substance that prevents pregnancy by stopping sperm from moving</a:t>
            </a:r>
            <a:endParaRPr lang="en-US" sz="2400" dirty="0"/>
          </a:p>
          <a:p>
            <a:endParaRPr lang="en-US" sz="2400" dirty="0"/>
          </a:p>
          <a:p>
            <a:r>
              <a:rPr lang="en-US" sz="2400" dirty="0"/>
              <a:t>Failure rate: </a:t>
            </a:r>
            <a:r>
              <a:rPr lang="en-US" sz="2400" dirty="0" smtClean="0"/>
              <a:t>Used alone 20 to 30% </a:t>
            </a:r>
            <a:endParaRPr lang="en-US" sz="2400" dirty="0"/>
          </a:p>
          <a:p>
            <a:endParaRPr lang="en-US" sz="2400" dirty="0"/>
          </a:p>
          <a:p>
            <a:r>
              <a:rPr lang="en-US" sz="2400" dirty="0"/>
              <a:t>Protection from STD’s:  </a:t>
            </a:r>
            <a:r>
              <a:rPr lang="en-US" sz="2400" dirty="0" smtClean="0"/>
              <a:t>NONE, may even lead to increased risk</a:t>
            </a:r>
            <a:endParaRPr lang="en-US" sz="2400" dirty="0"/>
          </a:p>
          <a:p>
            <a:endParaRPr lang="en-US" sz="2400" dirty="0"/>
          </a:p>
          <a:p>
            <a:r>
              <a:rPr lang="en-US" sz="2400" dirty="0"/>
              <a:t>Benefits: </a:t>
            </a:r>
            <a:r>
              <a:rPr lang="en-US" sz="2400" dirty="0" smtClean="0"/>
              <a:t>Over the counter, low cost</a:t>
            </a:r>
          </a:p>
          <a:p>
            <a:r>
              <a:rPr lang="en-US" sz="2400" dirty="0" smtClean="0"/>
              <a:t>Risk: allergies, increased risk of STD</a:t>
            </a:r>
          </a:p>
          <a:p>
            <a:endParaRPr lang="en-US" sz="24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572000"/>
            <a:ext cx="2105025" cy="2038350"/>
          </a:xfrm>
          <a:prstGeom prst="rect">
            <a:avLst/>
          </a:prstGeom>
        </p:spPr>
      </p:pic>
    </p:spTree>
    <p:extLst>
      <p:ext uri="{BB962C8B-B14F-4D97-AF65-F5344CB8AC3E}">
        <p14:creationId xmlns:p14="http://schemas.microsoft.com/office/powerpoint/2010/main" val="37960841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3289" y="5410200"/>
            <a:ext cx="6512511" cy="1143000"/>
          </a:xfrm>
        </p:spPr>
        <p:txBody>
          <a:bodyPr/>
          <a:lstStyle/>
          <a:p>
            <a:r>
              <a:rPr lang="en-US" dirty="0" smtClean="0"/>
              <a:t>ABSTINENCE</a:t>
            </a:r>
            <a:endParaRPr lang="en-US" dirty="0"/>
          </a:p>
        </p:txBody>
      </p:sp>
      <p:sp>
        <p:nvSpPr>
          <p:cNvPr id="4" name="Content Placeholder 3"/>
          <p:cNvSpPr>
            <a:spLocks noGrp="1"/>
          </p:cNvSpPr>
          <p:nvPr>
            <p:ph sz="quarter" idx="13"/>
          </p:nvPr>
        </p:nvSpPr>
        <p:spPr>
          <a:xfrm>
            <a:off x="1143000" y="731520"/>
            <a:ext cx="6400800" cy="4526280"/>
          </a:xfrm>
        </p:spPr>
        <p:txBody>
          <a:bodyPr>
            <a:normAutofit/>
          </a:bodyPr>
          <a:lstStyle/>
          <a:p>
            <a:r>
              <a:rPr lang="en-US" sz="2800" dirty="0" smtClean="0">
                <a:solidFill>
                  <a:srgbClr val="FF0000"/>
                </a:solidFill>
              </a:rPr>
              <a:t>DUE NEXT CLASS</a:t>
            </a:r>
            <a:r>
              <a:rPr lang="en-US" sz="2800" dirty="0" smtClean="0"/>
              <a:t>:  Write a paragraph explaining what abstinence is, what your views on it are, what are the pros and cons </a:t>
            </a:r>
            <a:r>
              <a:rPr lang="en-US" sz="2800" dirty="0"/>
              <a:t>of </a:t>
            </a:r>
            <a:r>
              <a:rPr lang="en-US" sz="2800" dirty="0" smtClean="0"/>
              <a:t>it.  Why you thing people chose to have sex at such a young age?   And if you chose to be abstinent from sex, why or why not?</a:t>
            </a:r>
          </a:p>
          <a:p>
            <a:pPr marL="45720" indent="0">
              <a:buNone/>
            </a:pPr>
            <a:endParaRPr lang="en-US" sz="2800" dirty="0"/>
          </a:p>
          <a:p>
            <a:r>
              <a:rPr lang="en-US" sz="2800" dirty="0" smtClean="0"/>
              <a:t>Top Ten Reasons Worksheet</a:t>
            </a:r>
            <a:endParaRPr lang="en-US" sz="2800" dirty="0"/>
          </a:p>
        </p:txBody>
      </p:sp>
    </p:spTree>
    <p:extLst>
      <p:ext uri="{BB962C8B-B14F-4D97-AF65-F5344CB8AC3E}">
        <p14:creationId xmlns:p14="http://schemas.microsoft.com/office/powerpoint/2010/main" val="1039006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4038600"/>
            <a:ext cx="7543800" cy="2514600"/>
          </a:xfrm>
        </p:spPr>
        <p:txBody>
          <a:bodyPr/>
          <a:lstStyle/>
          <a:p>
            <a:r>
              <a:rPr lang="en-US" dirty="0"/>
              <a:t>Hormonal Contraception</a:t>
            </a:r>
            <a:br>
              <a:rPr lang="en-US" dirty="0"/>
            </a:br>
            <a:r>
              <a:rPr lang="en-US" dirty="0"/>
              <a:t> (Pill/Patch/Vaginal </a:t>
            </a:r>
            <a:r>
              <a:rPr lang="en-US" dirty="0" smtClean="0"/>
              <a:t>Ring/Implant/Shot)</a:t>
            </a:r>
            <a:endParaRPr lang="en-US" dirty="0"/>
          </a:p>
        </p:txBody>
      </p:sp>
      <p:sp>
        <p:nvSpPr>
          <p:cNvPr id="3" name="Content Placeholder 2"/>
          <p:cNvSpPr>
            <a:spLocks noGrp="1"/>
          </p:cNvSpPr>
          <p:nvPr>
            <p:ph sz="quarter" idx="13"/>
          </p:nvPr>
        </p:nvSpPr>
        <p:spPr>
          <a:xfrm>
            <a:off x="152400" y="731520"/>
            <a:ext cx="7391400" cy="4373880"/>
          </a:xfrm>
        </p:spPr>
        <p:txBody>
          <a:bodyPr/>
          <a:lstStyle/>
          <a:p>
            <a:r>
              <a:rPr lang="en-US" dirty="0"/>
              <a:t>How do they work?</a:t>
            </a:r>
          </a:p>
          <a:p>
            <a:r>
              <a:rPr lang="en-US" dirty="0"/>
              <a:t>Stop the release of a mature egg</a:t>
            </a:r>
          </a:p>
          <a:p>
            <a:endParaRPr lang="en-US" dirty="0"/>
          </a:p>
          <a:p>
            <a:r>
              <a:rPr lang="en-US" dirty="0"/>
              <a:t>Thicken cervical mucus making it difficult for sperm to get to the egg</a:t>
            </a:r>
          </a:p>
          <a:p>
            <a:endParaRPr lang="en-US" dirty="0"/>
          </a:p>
          <a:p>
            <a:r>
              <a:rPr lang="en-US" dirty="0"/>
              <a:t>Change the lining of the uterus making implantation difficult</a:t>
            </a:r>
          </a:p>
          <a:p>
            <a:endParaRPr lang="en-US" dirty="0"/>
          </a:p>
        </p:txBody>
      </p:sp>
    </p:spTree>
    <p:extLst>
      <p:ext uri="{BB962C8B-B14F-4D97-AF65-F5344CB8AC3E}">
        <p14:creationId xmlns:p14="http://schemas.microsoft.com/office/powerpoint/2010/main" val="3075495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ALL HORMONAL METHODS</a:t>
            </a:r>
            <a:endParaRPr lang="en-US" dirty="0"/>
          </a:p>
        </p:txBody>
      </p:sp>
      <p:sp>
        <p:nvSpPr>
          <p:cNvPr id="3" name="Content Placeholder 2"/>
          <p:cNvSpPr>
            <a:spLocks noGrp="1"/>
          </p:cNvSpPr>
          <p:nvPr>
            <p:ph sz="quarter" idx="13"/>
          </p:nvPr>
        </p:nvSpPr>
        <p:spPr/>
        <p:txBody>
          <a:bodyPr>
            <a:normAutofit/>
          </a:bodyPr>
          <a:lstStyle/>
          <a:p>
            <a:r>
              <a:rPr lang="en-US" sz="2400" dirty="0" smtClean="0"/>
              <a:t>Irregular periods</a:t>
            </a:r>
          </a:p>
          <a:p>
            <a:r>
              <a:rPr lang="en-US" sz="2400" dirty="0" smtClean="0"/>
              <a:t>Weight gain</a:t>
            </a:r>
          </a:p>
          <a:p>
            <a:r>
              <a:rPr lang="en-US" sz="2400" dirty="0" smtClean="0"/>
              <a:t>Breast tenderness</a:t>
            </a:r>
          </a:p>
          <a:p>
            <a:r>
              <a:rPr lang="en-US" sz="2400" dirty="0" smtClean="0"/>
              <a:t>Nausea</a:t>
            </a:r>
          </a:p>
          <a:p>
            <a:r>
              <a:rPr lang="en-US" sz="2400" dirty="0" smtClean="0"/>
              <a:t>Mood changes</a:t>
            </a:r>
          </a:p>
          <a:p>
            <a:r>
              <a:rPr lang="en-US" sz="2400" dirty="0" smtClean="0"/>
              <a:t>Headaches</a:t>
            </a:r>
            <a:endParaRPr lang="en-US" sz="2400" dirty="0"/>
          </a:p>
        </p:txBody>
      </p:sp>
    </p:spTree>
    <p:extLst>
      <p:ext uri="{BB962C8B-B14F-4D97-AF65-F5344CB8AC3E}">
        <p14:creationId xmlns:p14="http://schemas.microsoft.com/office/powerpoint/2010/main" val="33710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sz="quarter" idx="13"/>
          </p:nvPr>
        </p:nvSpPr>
        <p:spPr/>
        <p:txBody>
          <a:bodyPr/>
          <a:lstStyle/>
          <a:p>
            <a:r>
              <a:rPr lang="en-US" dirty="0" smtClean="0"/>
              <a:t>Takes about 7 days before it begins to work</a:t>
            </a:r>
          </a:p>
          <a:p>
            <a:r>
              <a:rPr lang="en-US" dirty="0" smtClean="0"/>
              <a:t>Use alternate forms of contraception during that time</a:t>
            </a:r>
          </a:p>
          <a:p>
            <a:r>
              <a:rPr lang="en-US" dirty="0" smtClean="0"/>
              <a:t>Should not be used by women who smoke: increases blood clots, stroke, heart attacks and high blood pressure</a:t>
            </a:r>
          </a:p>
          <a:p>
            <a:endParaRPr lang="en-US" dirty="0" smtClean="0"/>
          </a:p>
          <a:p>
            <a:endParaRPr lang="en-US" dirty="0"/>
          </a:p>
        </p:txBody>
      </p:sp>
    </p:spTree>
    <p:extLst>
      <p:ext uri="{BB962C8B-B14F-4D97-AF65-F5344CB8AC3E}">
        <p14:creationId xmlns:p14="http://schemas.microsoft.com/office/powerpoint/2010/main" val="41198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8610600" cy="5447645"/>
          </a:xfrm>
          <a:prstGeom prst="rect">
            <a:avLst/>
          </a:prstGeom>
          <a:noFill/>
        </p:spPr>
        <p:txBody>
          <a:bodyPr wrap="square" rtlCol="0">
            <a:spAutoFit/>
          </a:bodyPr>
          <a:lstStyle/>
          <a:p>
            <a:r>
              <a:rPr lang="en-US" sz="2400" dirty="0"/>
              <a:t>Type: </a:t>
            </a:r>
            <a:r>
              <a:rPr lang="en-US" sz="3200" dirty="0" smtClean="0">
                <a:solidFill>
                  <a:srgbClr val="FF0000"/>
                </a:solidFill>
              </a:rPr>
              <a:t>BIRTH CONTROL PILLS</a:t>
            </a:r>
            <a:endParaRPr lang="en-US" sz="3200" dirty="0">
              <a:solidFill>
                <a:srgbClr val="FF0000"/>
              </a:solidFill>
            </a:endParaRPr>
          </a:p>
          <a:p>
            <a:endParaRPr lang="en-US" sz="2400" dirty="0"/>
          </a:p>
          <a:p>
            <a:r>
              <a:rPr lang="en-US" sz="2400" dirty="0"/>
              <a:t>How it works:  </a:t>
            </a:r>
            <a:r>
              <a:rPr lang="en-US" sz="2400" dirty="0" smtClean="0"/>
              <a:t>Prevent ovulation</a:t>
            </a:r>
            <a:endParaRPr lang="en-US" sz="2400" dirty="0"/>
          </a:p>
          <a:p>
            <a:endParaRPr lang="en-US" sz="2400" dirty="0"/>
          </a:p>
          <a:p>
            <a:r>
              <a:rPr lang="en-US" sz="2400" dirty="0"/>
              <a:t>Failure rate:  </a:t>
            </a:r>
            <a:r>
              <a:rPr lang="en-US" sz="2400" dirty="0" smtClean="0"/>
              <a:t>If taken perfectly, (no missed pills) pregnancy is uncommon- 1-2% experienced, 5-8% not experienced</a:t>
            </a:r>
          </a:p>
          <a:p>
            <a:endParaRPr lang="en-US" sz="2400" dirty="0"/>
          </a:p>
          <a:p>
            <a:r>
              <a:rPr lang="en-US" sz="2400" dirty="0"/>
              <a:t>Protection from STD’s: </a:t>
            </a:r>
            <a:r>
              <a:rPr lang="en-US" sz="2400" dirty="0" smtClean="0"/>
              <a:t>NONE </a:t>
            </a:r>
            <a:endParaRPr lang="en-US" sz="2400" dirty="0"/>
          </a:p>
          <a:p>
            <a:endParaRPr lang="en-US" sz="2400" dirty="0"/>
          </a:p>
          <a:p>
            <a:r>
              <a:rPr lang="en-US" sz="2400" dirty="0"/>
              <a:t>Benefits: </a:t>
            </a:r>
            <a:r>
              <a:rPr lang="en-US" sz="2400" dirty="0" smtClean="0"/>
              <a:t>Lower the chance of getting ovary and uterus cancer, help with acne, cramps and bleeding during periods.</a:t>
            </a:r>
          </a:p>
          <a:p>
            <a:endParaRPr lang="en-US" sz="2400" dirty="0" smtClean="0"/>
          </a:p>
          <a:p>
            <a:r>
              <a:rPr lang="en-US" sz="2400" dirty="0" smtClean="0"/>
              <a:t>Cost:  About $15–$50 each month</a:t>
            </a:r>
          </a:p>
          <a:p>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381000"/>
            <a:ext cx="1905000" cy="1934010"/>
          </a:xfrm>
          <a:prstGeom prst="rect">
            <a:avLst/>
          </a:prstGeom>
        </p:spPr>
      </p:pic>
    </p:spTree>
    <p:extLst>
      <p:ext uri="{BB962C8B-B14F-4D97-AF65-F5344CB8AC3E}">
        <p14:creationId xmlns:p14="http://schemas.microsoft.com/office/powerpoint/2010/main" val="2978122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6186309"/>
          </a:xfrm>
          <a:prstGeom prst="rect">
            <a:avLst/>
          </a:prstGeom>
          <a:noFill/>
        </p:spPr>
        <p:txBody>
          <a:bodyPr wrap="square" rtlCol="0">
            <a:spAutoFit/>
          </a:bodyPr>
          <a:lstStyle/>
          <a:p>
            <a:r>
              <a:rPr lang="en-US" sz="2400" dirty="0"/>
              <a:t>Type</a:t>
            </a:r>
            <a:r>
              <a:rPr lang="en-US" sz="2400" dirty="0" smtClean="0"/>
              <a:t>:  </a:t>
            </a:r>
            <a:r>
              <a:rPr lang="en-US" sz="3200" dirty="0" smtClean="0">
                <a:solidFill>
                  <a:srgbClr val="FF0000"/>
                </a:solidFill>
              </a:rPr>
              <a:t>Patch or Ring</a:t>
            </a:r>
          </a:p>
          <a:p>
            <a:endParaRPr lang="en-US" sz="2400" dirty="0"/>
          </a:p>
          <a:p>
            <a:r>
              <a:rPr lang="en-US" sz="2400" dirty="0" smtClean="0"/>
              <a:t>Description:  Transdermal patch worn on body </a:t>
            </a:r>
            <a:endParaRPr lang="en-US" sz="2400" dirty="0"/>
          </a:p>
          <a:p>
            <a:endParaRPr lang="en-US" sz="2400" dirty="0"/>
          </a:p>
          <a:p>
            <a:r>
              <a:rPr lang="en-US" sz="2400" dirty="0"/>
              <a:t>How it works: </a:t>
            </a:r>
            <a:r>
              <a:rPr lang="en-US" sz="2400" dirty="0" smtClean="0"/>
              <a:t> Secretes hormones into the body to prevent pregnancy </a:t>
            </a:r>
            <a:endParaRPr lang="en-US" sz="2400" dirty="0"/>
          </a:p>
          <a:p>
            <a:endParaRPr lang="en-US" sz="2400" dirty="0"/>
          </a:p>
          <a:p>
            <a:r>
              <a:rPr lang="en-US" sz="2400" dirty="0"/>
              <a:t>Failure rate:  </a:t>
            </a:r>
            <a:r>
              <a:rPr lang="en-US" sz="2400" dirty="0" smtClean="0"/>
              <a:t>1-2%</a:t>
            </a:r>
            <a:endParaRPr lang="en-US" sz="2400" dirty="0"/>
          </a:p>
          <a:p>
            <a:endParaRPr lang="en-US" sz="2400" dirty="0"/>
          </a:p>
          <a:p>
            <a:r>
              <a:rPr lang="en-US" sz="2400" dirty="0"/>
              <a:t>Protection from STD’s: </a:t>
            </a:r>
            <a:r>
              <a:rPr lang="en-US" sz="2400" dirty="0" smtClean="0"/>
              <a:t> NONE </a:t>
            </a:r>
            <a:endParaRPr lang="en-US" sz="2400" dirty="0"/>
          </a:p>
          <a:p>
            <a:endParaRPr lang="en-US" sz="2400" dirty="0"/>
          </a:p>
          <a:p>
            <a:r>
              <a:rPr lang="en-US" sz="2400" dirty="0"/>
              <a:t>Benefits: </a:t>
            </a:r>
            <a:r>
              <a:rPr lang="en-US" sz="2400" dirty="0" smtClean="0"/>
              <a:t>No surgery, must change weekly compared to daily for pill</a:t>
            </a:r>
          </a:p>
          <a:p>
            <a:endParaRPr lang="en-US" sz="2400" dirty="0" smtClean="0"/>
          </a:p>
          <a:p>
            <a:r>
              <a:rPr lang="en-US" sz="2400" dirty="0" smtClean="0"/>
              <a:t>Cost:  About $15–$80 a month</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28600"/>
            <a:ext cx="2321502" cy="1608768"/>
          </a:xfrm>
          <a:prstGeom prst="rect">
            <a:avLst/>
          </a:prstGeom>
        </p:spPr>
      </p:pic>
    </p:spTree>
    <p:extLst>
      <p:ext uri="{BB962C8B-B14F-4D97-AF65-F5344CB8AC3E}">
        <p14:creationId xmlns:p14="http://schemas.microsoft.com/office/powerpoint/2010/main" val="261146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763001" cy="7048083"/>
          </a:xfrm>
          <a:prstGeom prst="rect">
            <a:avLst/>
          </a:prstGeom>
          <a:noFill/>
        </p:spPr>
        <p:txBody>
          <a:bodyPr wrap="square" rtlCol="0">
            <a:spAutoFit/>
          </a:bodyPr>
          <a:lstStyle/>
          <a:p>
            <a:r>
              <a:rPr lang="en-US" sz="2400" dirty="0" smtClean="0"/>
              <a:t>Type:  </a:t>
            </a:r>
            <a:r>
              <a:rPr lang="en-US" sz="3200" b="1" dirty="0" smtClean="0">
                <a:solidFill>
                  <a:srgbClr val="FF0000"/>
                </a:solidFill>
              </a:rPr>
              <a:t>Birth Control Implant </a:t>
            </a:r>
            <a:r>
              <a:rPr lang="en-US" sz="2400" b="1" dirty="0" smtClean="0"/>
              <a:t>(Implanon and Nexplanon) </a:t>
            </a:r>
            <a:endParaRPr lang="en-US" sz="2400" dirty="0" smtClean="0"/>
          </a:p>
          <a:p>
            <a:endParaRPr lang="en-US" sz="2400" dirty="0" smtClean="0"/>
          </a:p>
          <a:p>
            <a:r>
              <a:rPr lang="en-US" sz="2400" dirty="0" smtClean="0"/>
              <a:t>How it works: Releases a hormone that keeps an egg from leaving the ovaries. It also makes a woman's </a:t>
            </a:r>
            <a:r>
              <a:rPr lang="en-US" sz="2400" dirty="0" smtClean="0">
                <a:hlinkClick r:id="rId2"/>
              </a:rPr>
              <a:t>cervical mucus</a:t>
            </a:r>
            <a:r>
              <a:rPr lang="en-US" sz="2400" dirty="0" smtClean="0"/>
              <a:t> thicker. This keeps sperm from getting to the eggs.</a:t>
            </a:r>
          </a:p>
          <a:p>
            <a:r>
              <a:rPr lang="en-US" sz="2400" dirty="0" smtClean="0"/>
              <a:t> </a:t>
            </a:r>
          </a:p>
          <a:p>
            <a:endParaRPr lang="en-US" sz="2400" dirty="0" smtClean="0"/>
          </a:p>
          <a:p>
            <a:r>
              <a:rPr lang="en-US" sz="2400" dirty="0" smtClean="0"/>
              <a:t>Failure rate: 1-2%			</a:t>
            </a:r>
          </a:p>
          <a:p>
            <a:endParaRPr lang="en-US" sz="2400" dirty="0" smtClean="0"/>
          </a:p>
          <a:p>
            <a:r>
              <a:rPr lang="en-US" sz="2400" dirty="0" smtClean="0"/>
              <a:t>Protection from STD’s: NONE </a:t>
            </a:r>
          </a:p>
          <a:p>
            <a:endParaRPr lang="en-US" sz="2400" dirty="0" smtClean="0"/>
          </a:p>
          <a:p>
            <a:r>
              <a:rPr lang="en-US" sz="2400" dirty="0" smtClean="0"/>
              <a:t>Benefits:  Constant BC, don’t have to remember to take anything.  </a:t>
            </a:r>
          </a:p>
          <a:p>
            <a:endParaRPr lang="en-US" sz="2400" dirty="0" smtClean="0"/>
          </a:p>
          <a:p>
            <a:r>
              <a:rPr lang="en-US" sz="2400" dirty="0" smtClean="0"/>
              <a:t>Cost:  The cost of the exam, the implant, and insertion ranges from $400–$800. Removal costs between $100 and $300. </a:t>
            </a:r>
          </a:p>
          <a:p>
            <a:endParaRPr lang="en-US" dirty="0" smtClean="0"/>
          </a:p>
          <a:p>
            <a:endParaRPr lang="en-US" dirty="0"/>
          </a:p>
        </p:txBody>
      </p:sp>
      <p:pic>
        <p:nvPicPr>
          <p:cNvPr id="3" name="Picture 2" descr="implant.jpg"/>
          <p:cNvPicPr>
            <a:picLocks noChangeAspect="1"/>
          </p:cNvPicPr>
          <p:nvPr/>
        </p:nvPicPr>
        <p:blipFill>
          <a:blip r:embed="rId3" cstate="print"/>
          <a:stretch>
            <a:fillRect/>
          </a:stretch>
        </p:blipFill>
        <p:spPr>
          <a:xfrm>
            <a:off x="6324600" y="2514600"/>
            <a:ext cx="1892300" cy="1409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6186309"/>
          </a:xfrm>
          <a:prstGeom prst="rect">
            <a:avLst/>
          </a:prstGeom>
          <a:noFill/>
        </p:spPr>
        <p:txBody>
          <a:bodyPr wrap="square" rtlCol="0">
            <a:spAutoFit/>
          </a:bodyPr>
          <a:lstStyle/>
          <a:p>
            <a:r>
              <a:rPr lang="en-US" sz="2800" dirty="0"/>
              <a:t>Type: </a:t>
            </a:r>
            <a:r>
              <a:rPr lang="en-US" sz="3200" dirty="0" smtClean="0">
                <a:solidFill>
                  <a:srgbClr val="FF0000"/>
                </a:solidFill>
              </a:rPr>
              <a:t>Depo Shot</a:t>
            </a:r>
          </a:p>
          <a:p>
            <a:endParaRPr lang="en-US" sz="2800" dirty="0"/>
          </a:p>
          <a:p>
            <a:r>
              <a:rPr lang="en-US" sz="2800" dirty="0" smtClean="0"/>
              <a:t>Description:  Injection from a DR into arm or buttocks</a:t>
            </a:r>
            <a:endParaRPr lang="en-US" sz="2800" dirty="0"/>
          </a:p>
          <a:p>
            <a:endParaRPr lang="en-US" sz="2800" dirty="0"/>
          </a:p>
          <a:p>
            <a:r>
              <a:rPr lang="en-US" sz="2800" dirty="0"/>
              <a:t>How it works: </a:t>
            </a:r>
            <a:r>
              <a:rPr lang="en-US" sz="2800" dirty="0" smtClean="0"/>
              <a:t>Hormones used to disrupt pregnancy   </a:t>
            </a:r>
            <a:endParaRPr lang="en-US" sz="2800" dirty="0"/>
          </a:p>
          <a:p>
            <a:endParaRPr lang="en-US" sz="2800" dirty="0"/>
          </a:p>
          <a:p>
            <a:r>
              <a:rPr lang="en-US" sz="2800" dirty="0"/>
              <a:t>Failure rate: </a:t>
            </a:r>
            <a:r>
              <a:rPr lang="en-US" sz="2800" dirty="0" smtClean="0"/>
              <a:t>1% </a:t>
            </a:r>
            <a:endParaRPr lang="en-US" sz="2800" dirty="0"/>
          </a:p>
          <a:p>
            <a:endParaRPr lang="en-US" sz="2800" dirty="0"/>
          </a:p>
          <a:p>
            <a:r>
              <a:rPr lang="en-US" sz="2800" dirty="0"/>
              <a:t>Protection from STD’s: </a:t>
            </a:r>
            <a:r>
              <a:rPr lang="en-US" sz="2800" dirty="0" smtClean="0"/>
              <a:t>None </a:t>
            </a:r>
            <a:endParaRPr lang="en-US" sz="2800" dirty="0"/>
          </a:p>
          <a:p>
            <a:endParaRPr lang="en-US" sz="2800" dirty="0"/>
          </a:p>
          <a:p>
            <a:r>
              <a:rPr lang="en-US" sz="2800" dirty="0"/>
              <a:t>Benefits: </a:t>
            </a:r>
            <a:r>
              <a:rPr lang="en-US" sz="2800" dirty="0" smtClean="0"/>
              <a:t>Prevents pregnancy for up to 14 weeks</a:t>
            </a:r>
          </a:p>
          <a:p>
            <a:endParaRPr lang="en-US" sz="2800" dirty="0" smtClean="0"/>
          </a:p>
          <a:p>
            <a:r>
              <a:rPr lang="en-US" sz="2800" dirty="0" smtClean="0"/>
              <a:t>Cost:  Depends on insurance $20-700</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307" y="399495"/>
            <a:ext cx="3048000" cy="1828800"/>
          </a:xfrm>
          <a:prstGeom prst="rect">
            <a:avLst/>
          </a:prstGeom>
        </p:spPr>
      </p:pic>
    </p:spTree>
    <p:extLst>
      <p:ext uri="{BB962C8B-B14F-4D97-AF65-F5344CB8AC3E}">
        <p14:creationId xmlns:p14="http://schemas.microsoft.com/office/powerpoint/2010/main" val="37918647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382000" cy="6863417"/>
          </a:xfrm>
          <a:prstGeom prst="rect">
            <a:avLst/>
          </a:prstGeom>
          <a:noFill/>
        </p:spPr>
        <p:txBody>
          <a:bodyPr wrap="square" rtlCol="0">
            <a:spAutoFit/>
          </a:bodyPr>
          <a:lstStyle/>
          <a:p>
            <a:r>
              <a:rPr lang="en-US" sz="2400" dirty="0"/>
              <a:t>Type</a:t>
            </a:r>
            <a:r>
              <a:rPr lang="en-US" sz="2400" dirty="0" smtClean="0"/>
              <a:t>:  </a:t>
            </a:r>
            <a:r>
              <a:rPr lang="en-US" sz="3200" dirty="0" smtClean="0">
                <a:solidFill>
                  <a:srgbClr val="FF0000"/>
                </a:solidFill>
              </a:rPr>
              <a:t>IUDS</a:t>
            </a:r>
          </a:p>
          <a:p>
            <a:endParaRPr lang="en-US" sz="2400" dirty="0"/>
          </a:p>
          <a:p>
            <a:r>
              <a:rPr lang="en-US" sz="2400" dirty="0" smtClean="0"/>
              <a:t>Description:  2 inch T-shaped device placed through the cervix into the uterus</a:t>
            </a:r>
            <a:endParaRPr lang="en-US" sz="2400" dirty="0"/>
          </a:p>
          <a:p>
            <a:endParaRPr lang="en-US" sz="2400" dirty="0"/>
          </a:p>
          <a:p>
            <a:r>
              <a:rPr lang="en-US" sz="2400" dirty="0"/>
              <a:t>How it works: </a:t>
            </a:r>
            <a:r>
              <a:rPr lang="en-US" sz="2400" dirty="0" smtClean="0"/>
              <a:t>  Prevents sperm from reaching the fallopian tube, also prevents the egg from implanting on the wall if it is fertilized. </a:t>
            </a:r>
            <a:endParaRPr lang="en-US" sz="2400" dirty="0"/>
          </a:p>
          <a:p>
            <a:endParaRPr lang="en-US" sz="2400" dirty="0"/>
          </a:p>
          <a:p>
            <a:r>
              <a:rPr lang="en-US" sz="2400" dirty="0"/>
              <a:t>Failure rate</a:t>
            </a:r>
            <a:r>
              <a:rPr lang="en-US" sz="2400" dirty="0" smtClean="0"/>
              <a:t>:  1 per 100  </a:t>
            </a:r>
            <a:endParaRPr lang="en-US" sz="2400" dirty="0"/>
          </a:p>
          <a:p>
            <a:endParaRPr lang="en-US" sz="2400" dirty="0"/>
          </a:p>
          <a:p>
            <a:r>
              <a:rPr lang="en-US" sz="2400" dirty="0"/>
              <a:t>Protection from STD’s: </a:t>
            </a:r>
            <a:r>
              <a:rPr lang="en-US" sz="2400" dirty="0" smtClean="0"/>
              <a:t>  NONE </a:t>
            </a:r>
            <a:endParaRPr lang="en-US" sz="2400" dirty="0"/>
          </a:p>
          <a:p>
            <a:endParaRPr lang="en-US" sz="2400" dirty="0"/>
          </a:p>
          <a:p>
            <a:r>
              <a:rPr lang="en-US" sz="2400" dirty="0"/>
              <a:t>Benefits: </a:t>
            </a:r>
            <a:r>
              <a:rPr lang="en-US" sz="2400" dirty="0" smtClean="0"/>
              <a:t> Last for years without thought, can be removed if woman wants to get pregnant.</a:t>
            </a:r>
          </a:p>
          <a:p>
            <a:endParaRPr lang="en-US" sz="2400" dirty="0" smtClean="0"/>
          </a:p>
          <a:p>
            <a:r>
              <a:rPr lang="en-US" sz="2400" dirty="0" smtClean="0"/>
              <a:t>Cost:  Between $500 and $1,000 up front, but lasts up to 12 years</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971800"/>
            <a:ext cx="2781300" cy="1813891"/>
          </a:xfrm>
          <a:prstGeom prst="rect">
            <a:avLst/>
          </a:prstGeom>
        </p:spPr>
      </p:pic>
    </p:spTree>
    <p:extLst>
      <p:ext uri="{BB962C8B-B14F-4D97-AF65-F5344CB8AC3E}">
        <p14:creationId xmlns:p14="http://schemas.microsoft.com/office/powerpoint/2010/main" val="2578331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276600"/>
            <a:ext cx="7391400" cy="2238568"/>
          </a:xfrm>
        </p:spPr>
        <p:txBody>
          <a:bodyPr/>
          <a:lstStyle/>
          <a:p>
            <a:r>
              <a:rPr lang="en-US" sz="7200" dirty="0" smtClean="0"/>
              <a:t>Other Methods</a:t>
            </a:r>
            <a:endParaRPr lang="en-US" sz="7200" dirty="0"/>
          </a:p>
        </p:txBody>
      </p:sp>
      <p:pic>
        <p:nvPicPr>
          <p:cNvPr id="5" name="Content Placeholder 4"/>
          <p:cNvPicPr>
            <a:picLocks noGrp="1" noChangeAspect="1"/>
          </p:cNvPicPr>
          <p:nvPr>
            <p:ph sz="quarter" idx="13"/>
          </p:nvPr>
        </p:nvPicPr>
        <p:blipFill>
          <a:blip r:embed="rId2"/>
          <a:stretch>
            <a:fillRect/>
          </a:stretch>
        </p:blipFill>
        <p:spPr>
          <a:xfrm>
            <a:off x="7010400" y="533593"/>
            <a:ext cx="1714500" cy="1714500"/>
          </a:xfrm>
          <a:prstGeom prst="rect">
            <a:avLst/>
          </a:prstGeom>
        </p:spPr>
      </p:pic>
      <p:pic>
        <p:nvPicPr>
          <p:cNvPr id="4" name="Picture 3"/>
          <p:cNvPicPr>
            <a:picLocks noChangeAspect="1"/>
          </p:cNvPicPr>
          <p:nvPr/>
        </p:nvPicPr>
        <p:blipFill>
          <a:blip r:embed="rId3"/>
          <a:stretch>
            <a:fillRect/>
          </a:stretch>
        </p:blipFill>
        <p:spPr>
          <a:xfrm>
            <a:off x="152400" y="4724400"/>
            <a:ext cx="2375033" cy="1819275"/>
          </a:xfrm>
          <a:prstGeom prst="rect">
            <a:avLst/>
          </a:prstGeom>
        </p:spPr>
      </p:pic>
      <p:pic>
        <p:nvPicPr>
          <p:cNvPr id="6" name="Picture 5"/>
          <p:cNvPicPr>
            <a:picLocks noChangeAspect="1"/>
          </p:cNvPicPr>
          <p:nvPr/>
        </p:nvPicPr>
        <p:blipFill>
          <a:blip r:embed="rId4"/>
          <a:stretch>
            <a:fillRect/>
          </a:stretch>
        </p:blipFill>
        <p:spPr>
          <a:xfrm>
            <a:off x="609600" y="533593"/>
            <a:ext cx="5238750" cy="2667000"/>
          </a:xfrm>
          <a:prstGeom prst="rect">
            <a:avLst/>
          </a:prstGeom>
        </p:spPr>
      </p:pic>
      <p:pic>
        <p:nvPicPr>
          <p:cNvPr id="7" name="Picture 6"/>
          <p:cNvPicPr>
            <a:picLocks noChangeAspect="1"/>
          </p:cNvPicPr>
          <p:nvPr/>
        </p:nvPicPr>
        <p:blipFill>
          <a:blip r:embed="rId5"/>
          <a:stretch>
            <a:fillRect/>
          </a:stretch>
        </p:blipFill>
        <p:spPr>
          <a:xfrm>
            <a:off x="4419600" y="4829175"/>
            <a:ext cx="2857500" cy="1714500"/>
          </a:xfrm>
          <a:prstGeom prst="rect">
            <a:avLst/>
          </a:prstGeom>
        </p:spPr>
      </p:pic>
    </p:spTree>
    <p:extLst>
      <p:ext uri="{BB962C8B-B14F-4D97-AF65-F5344CB8AC3E}">
        <p14:creationId xmlns:p14="http://schemas.microsoft.com/office/powerpoint/2010/main" val="330248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6617196"/>
          </a:xfrm>
          <a:prstGeom prst="rect">
            <a:avLst/>
          </a:prstGeom>
          <a:noFill/>
        </p:spPr>
        <p:txBody>
          <a:bodyPr wrap="square" rtlCol="0">
            <a:spAutoFit/>
          </a:bodyPr>
          <a:lstStyle/>
          <a:p>
            <a:r>
              <a:rPr lang="en-US" sz="2800" dirty="0"/>
              <a:t>Type: </a:t>
            </a:r>
            <a:r>
              <a:rPr lang="en-US" sz="3200" dirty="0" smtClean="0">
                <a:solidFill>
                  <a:srgbClr val="FF0000"/>
                </a:solidFill>
              </a:rPr>
              <a:t>Sterilization</a:t>
            </a:r>
            <a:endParaRPr lang="en-US" sz="3200" dirty="0">
              <a:solidFill>
                <a:srgbClr val="FF0000"/>
              </a:solidFill>
            </a:endParaRPr>
          </a:p>
          <a:p>
            <a:endParaRPr lang="en-US" sz="2800" dirty="0"/>
          </a:p>
          <a:p>
            <a:r>
              <a:rPr lang="en-US" sz="2800" dirty="0"/>
              <a:t>How it works:  </a:t>
            </a:r>
            <a:r>
              <a:rPr lang="en-US" sz="2800" dirty="0" smtClean="0"/>
              <a:t>Male- Vasectomy: clip vas deferens, Female- Tubiligation: clip fallopian tubes</a:t>
            </a:r>
            <a:endParaRPr lang="en-US" sz="2800" dirty="0"/>
          </a:p>
          <a:p>
            <a:endParaRPr lang="en-US" sz="2800" dirty="0"/>
          </a:p>
          <a:p>
            <a:r>
              <a:rPr lang="en-US" sz="2800" dirty="0"/>
              <a:t>Failure </a:t>
            </a:r>
            <a:r>
              <a:rPr lang="en-US" sz="2800" dirty="0" smtClean="0"/>
              <a:t>rate: &lt;1%</a:t>
            </a:r>
          </a:p>
          <a:p>
            <a:endParaRPr lang="en-US" sz="2800" dirty="0"/>
          </a:p>
          <a:p>
            <a:r>
              <a:rPr lang="en-US" sz="2800" dirty="0"/>
              <a:t>Protection from STD’s:  </a:t>
            </a:r>
            <a:r>
              <a:rPr lang="en-US" sz="2800" dirty="0" smtClean="0"/>
              <a:t>NONE</a:t>
            </a:r>
            <a:endParaRPr lang="en-US" sz="2800" dirty="0"/>
          </a:p>
          <a:p>
            <a:endParaRPr lang="en-US" sz="2800" dirty="0"/>
          </a:p>
          <a:p>
            <a:r>
              <a:rPr lang="en-US" sz="2800" dirty="0"/>
              <a:t>Benefits: </a:t>
            </a:r>
            <a:r>
              <a:rPr lang="en-US" sz="2800" dirty="0" smtClean="0"/>
              <a:t>Nothing to remember to take or do</a:t>
            </a:r>
          </a:p>
          <a:p>
            <a:r>
              <a:rPr lang="en-US" sz="2800" dirty="0" smtClean="0"/>
              <a:t>Risks:  Same as with any surgery, not much success if wanted to reverse it</a:t>
            </a:r>
          </a:p>
          <a:p>
            <a:endParaRPr lang="en-US" sz="2800" dirty="0" smtClean="0"/>
          </a:p>
          <a:p>
            <a:r>
              <a:rPr lang="en-US" sz="2800" dirty="0" smtClean="0"/>
              <a:t>Cost:  Women- between $1,500 and $6,000   Men- $350 to $1,000 </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133600"/>
            <a:ext cx="2438400" cy="1813560"/>
          </a:xfrm>
          <a:prstGeom prst="rect">
            <a:avLst/>
          </a:prstGeom>
        </p:spPr>
      </p:pic>
    </p:spTree>
    <p:extLst>
      <p:ext uri="{BB962C8B-B14F-4D97-AF65-F5344CB8AC3E}">
        <p14:creationId xmlns:p14="http://schemas.microsoft.com/office/powerpoint/2010/main" val="1867815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895600"/>
            <a:ext cx="7162800" cy="3039065"/>
          </a:xfrm>
        </p:spPr>
        <p:txBody>
          <a:bodyPr>
            <a:normAutofit/>
          </a:bodyPr>
          <a:lstStyle/>
          <a:p>
            <a:pPr algn="ctr"/>
            <a:r>
              <a:rPr lang="en-US" sz="3200" dirty="0">
                <a:solidFill>
                  <a:srgbClr val="FF0000"/>
                </a:solidFill>
              </a:rPr>
              <a:t>Abstinence is a self-enforced restraint from indulging in bodily activities that are widely experienced as giving pleasure. Most frequently, the term refers to sexual abstinence, or abstention from alcohol or food</a:t>
            </a:r>
          </a:p>
        </p:txBody>
      </p:sp>
      <p:sp>
        <p:nvSpPr>
          <p:cNvPr id="2" name="Title 1"/>
          <p:cNvSpPr>
            <a:spLocks noGrp="1"/>
          </p:cNvSpPr>
          <p:nvPr>
            <p:ph type="ctrTitle"/>
          </p:nvPr>
        </p:nvSpPr>
        <p:spPr>
          <a:xfrm>
            <a:off x="817581" y="1066801"/>
            <a:ext cx="7175351" cy="1600200"/>
          </a:xfrm>
        </p:spPr>
        <p:txBody>
          <a:bodyPr/>
          <a:lstStyle/>
          <a:p>
            <a:r>
              <a:rPr lang="en-US" dirty="0" smtClean="0"/>
              <a:t>ABSTINENT</a:t>
            </a:r>
            <a:endParaRPr lang="en-US" dirty="0"/>
          </a:p>
        </p:txBody>
      </p:sp>
    </p:spTree>
    <p:extLst>
      <p:ext uri="{BB962C8B-B14F-4D97-AF65-F5344CB8AC3E}">
        <p14:creationId xmlns:p14="http://schemas.microsoft.com/office/powerpoint/2010/main" val="3297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304800"/>
            <a:ext cx="8686800" cy="5386090"/>
          </a:xfrm>
          <a:prstGeom prst="rect">
            <a:avLst/>
          </a:prstGeom>
          <a:noFill/>
        </p:spPr>
        <p:txBody>
          <a:bodyPr wrap="square" rtlCol="0">
            <a:spAutoFit/>
          </a:bodyPr>
          <a:lstStyle/>
          <a:p>
            <a:r>
              <a:rPr lang="en-US" sz="2400" dirty="0" smtClean="0"/>
              <a:t>Type: </a:t>
            </a:r>
            <a:r>
              <a:rPr lang="en-US" sz="3200" dirty="0" smtClean="0">
                <a:solidFill>
                  <a:srgbClr val="FF0000"/>
                </a:solidFill>
              </a:rPr>
              <a:t>Withdrawal</a:t>
            </a:r>
            <a:r>
              <a:rPr lang="en-US" sz="2400" dirty="0" smtClean="0"/>
              <a:t> - also called </a:t>
            </a:r>
            <a:r>
              <a:rPr lang="en-US" sz="2400" dirty="0" smtClean="0">
                <a:solidFill>
                  <a:srgbClr val="FF0000"/>
                </a:solidFill>
              </a:rPr>
              <a:t>coitus interruptus </a:t>
            </a:r>
            <a:r>
              <a:rPr lang="en-US" sz="2400" dirty="0" smtClean="0"/>
              <a:t>or the "</a:t>
            </a:r>
            <a:r>
              <a:rPr lang="en-US" sz="2400" dirty="0" smtClean="0">
                <a:solidFill>
                  <a:srgbClr val="FF0000"/>
                </a:solidFill>
              </a:rPr>
              <a:t>pull out method</a:t>
            </a:r>
            <a:r>
              <a:rPr lang="en-US" sz="2400" dirty="0" smtClean="0"/>
              <a:t>”</a:t>
            </a:r>
          </a:p>
          <a:p>
            <a:endParaRPr lang="en-US" sz="2400" dirty="0" smtClean="0"/>
          </a:p>
          <a:p>
            <a:r>
              <a:rPr lang="en-US" sz="2400" dirty="0" smtClean="0"/>
              <a:t>How it works:  A man who uses withdrawal will pull his penis out of the vagina before ejaculation </a:t>
            </a:r>
          </a:p>
          <a:p>
            <a:endParaRPr lang="en-US" sz="2400" dirty="0" smtClean="0"/>
          </a:p>
          <a:p>
            <a:r>
              <a:rPr lang="en-US" sz="2400" dirty="0" smtClean="0"/>
              <a:t>Failure rate:  27% WORST METHOD OF BIRTH CONTROL</a:t>
            </a:r>
          </a:p>
          <a:p>
            <a:endParaRPr lang="en-US" sz="2400" dirty="0" smtClean="0"/>
          </a:p>
          <a:p>
            <a:r>
              <a:rPr lang="en-US" sz="2400" dirty="0" smtClean="0"/>
              <a:t>Protection from STD’s:  NONE</a:t>
            </a:r>
          </a:p>
          <a:p>
            <a:endParaRPr lang="en-US" sz="2400" dirty="0" smtClean="0"/>
          </a:p>
          <a:p>
            <a:r>
              <a:rPr lang="en-US" sz="2400" dirty="0" smtClean="0"/>
              <a:t>Benefits:  All natural</a:t>
            </a:r>
          </a:p>
          <a:p>
            <a:endParaRPr lang="en-US" sz="2400" dirty="0" smtClean="0"/>
          </a:p>
          <a:p>
            <a:r>
              <a:rPr lang="en-US" sz="2400" dirty="0" smtClean="0"/>
              <a:t>Cost:  None (UNLESS YOUR TIMING IS BAD)</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1"/>
            <a:ext cx="8686800" cy="7048083"/>
          </a:xfrm>
          <a:prstGeom prst="rect">
            <a:avLst/>
          </a:prstGeom>
          <a:noFill/>
        </p:spPr>
        <p:txBody>
          <a:bodyPr wrap="square" rtlCol="0">
            <a:spAutoFit/>
          </a:bodyPr>
          <a:lstStyle/>
          <a:p>
            <a:r>
              <a:rPr lang="en-US" sz="2400" dirty="0" smtClean="0"/>
              <a:t>Type: </a:t>
            </a:r>
            <a:r>
              <a:rPr lang="en-US" sz="3200" dirty="0" smtClean="0">
                <a:solidFill>
                  <a:srgbClr val="FF0000"/>
                </a:solidFill>
              </a:rPr>
              <a:t>Natural Family Planning </a:t>
            </a:r>
            <a:r>
              <a:rPr lang="en-US" sz="2400" dirty="0" smtClean="0"/>
              <a:t>or </a:t>
            </a:r>
            <a:r>
              <a:rPr lang="en-US" sz="2400" b="1" dirty="0" smtClean="0"/>
              <a:t>Fertility Awareness-Based Methods (FAMs)</a:t>
            </a:r>
            <a:endParaRPr lang="en-US" sz="2400" dirty="0" smtClean="0"/>
          </a:p>
          <a:p>
            <a:endParaRPr lang="en-US" sz="2400" dirty="0" smtClean="0"/>
          </a:p>
          <a:p>
            <a:r>
              <a:rPr lang="en-US" sz="2400" dirty="0" smtClean="0"/>
              <a:t>Description:  Charting your fertility to help prevent pregnancy</a:t>
            </a:r>
          </a:p>
          <a:p>
            <a:endParaRPr lang="en-US" sz="2400" dirty="0" smtClean="0"/>
          </a:p>
          <a:p>
            <a:r>
              <a:rPr lang="en-US" sz="2400" dirty="0" smtClean="0"/>
              <a:t>How it works:  To prevent pregnancy, women can abstain from vaginal intercourse on their fertile days.</a:t>
            </a:r>
          </a:p>
          <a:p>
            <a:endParaRPr lang="en-US" sz="2400" dirty="0" smtClean="0"/>
          </a:p>
          <a:p>
            <a:r>
              <a:rPr lang="en-US" sz="2400" dirty="0" smtClean="0"/>
              <a:t>Failure rate: 2-9% experienced, 20% if not</a:t>
            </a:r>
          </a:p>
          <a:p>
            <a:endParaRPr lang="en-US" sz="2400" dirty="0" smtClean="0"/>
          </a:p>
          <a:p>
            <a:r>
              <a:rPr lang="en-US" sz="2400" dirty="0" smtClean="0"/>
              <a:t>Protection from STD’s: None </a:t>
            </a:r>
          </a:p>
          <a:p>
            <a:endParaRPr lang="en-US" sz="2400" dirty="0" smtClean="0"/>
          </a:p>
          <a:p>
            <a:r>
              <a:rPr lang="en-US" sz="2400" dirty="0" smtClean="0"/>
              <a:t>Benefits: They cost very little. They are safe. They can be stopped easily to plan a pregnancy.   Calendars, thermometers, and charts are easy to get. Medication is not needed.</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39" y="4267200"/>
            <a:ext cx="3886200" cy="89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655" y="838200"/>
            <a:ext cx="8534400" cy="5755422"/>
          </a:xfrm>
          <a:prstGeom prst="rect">
            <a:avLst/>
          </a:prstGeom>
        </p:spPr>
        <p:txBody>
          <a:bodyPr wrap="square">
            <a:spAutoFit/>
          </a:bodyPr>
          <a:lstStyle/>
          <a:p>
            <a:r>
              <a:rPr lang="en-US" sz="2400" dirty="0"/>
              <a:t>Type: </a:t>
            </a:r>
            <a:r>
              <a:rPr lang="en-US" sz="3200" dirty="0" smtClean="0">
                <a:solidFill>
                  <a:srgbClr val="FF0000"/>
                </a:solidFill>
              </a:rPr>
              <a:t>Morning After </a:t>
            </a:r>
            <a:r>
              <a:rPr lang="en-US" sz="3200" dirty="0">
                <a:solidFill>
                  <a:srgbClr val="FF0000"/>
                </a:solidFill>
              </a:rPr>
              <a:t>P</a:t>
            </a:r>
            <a:r>
              <a:rPr lang="en-US" sz="3200" dirty="0" smtClean="0">
                <a:solidFill>
                  <a:srgbClr val="FF0000"/>
                </a:solidFill>
              </a:rPr>
              <a:t>ill</a:t>
            </a:r>
            <a:endParaRPr lang="en-US" sz="3200" dirty="0">
              <a:solidFill>
                <a:srgbClr val="FF0000"/>
              </a:solidFill>
            </a:endParaRPr>
          </a:p>
          <a:p>
            <a:endParaRPr lang="en-US" sz="2400" dirty="0"/>
          </a:p>
          <a:p>
            <a:r>
              <a:rPr lang="en-US" sz="2400" dirty="0"/>
              <a:t>How it works:  </a:t>
            </a:r>
            <a:r>
              <a:rPr lang="en-US" sz="2400" dirty="0" smtClean="0"/>
              <a:t>Pill taken by the female after sex</a:t>
            </a:r>
            <a:endParaRPr lang="en-US" sz="2400" dirty="0"/>
          </a:p>
          <a:p>
            <a:endParaRPr lang="en-US" sz="2400" dirty="0"/>
          </a:p>
          <a:p>
            <a:r>
              <a:rPr lang="en-US" sz="2400" dirty="0" smtClean="0"/>
              <a:t>Success </a:t>
            </a:r>
            <a:r>
              <a:rPr lang="en-US" sz="2400" dirty="0"/>
              <a:t>rate: </a:t>
            </a:r>
            <a:r>
              <a:rPr lang="en-US" sz="2400" dirty="0" smtClean="0"/>
              <a:t>  89 percent effective when taken within 72 hours (three days) after unprotected sex. Levonogestrel pills may not work as well for women who have a </a:t>
            </a:r>
            <a:r>
              <a:rPr lang="en-US" sz="2400" dirty="0" smtClean="0">
                <a:hlinkClick r:id="rId2"/>
              </a:rPr>
              <a:t>body mass index (BMI)</a:t>
            </a:r>
            <a:r>
              <a:rPr lang="en-US" sz="2400" dirty="0" smtClean="0"/>
              <a:t> of more than 25.</a:t>
            </a:r>
            <a:endParaRPr lang="en-US" sz="2400" dirty="0"/>
          </a:p>
          <a:p>
            <a:endParaRPr lang="en-US" sz="2400" dirty="0"/>
          </a:p>
          <a:p>
            <a:r>
              <a:rPr lang="en-US" sz="2400" dirty="0"/>
              <a:t>Protection from STD’s:  </a:t>
            </a:r>
            <a:r>
              <a:rPr lang="en-US" sz="2400" dirty="0" smtClean="0"/>
              <a:t>None</a:t>
            </a:r>
            <a:endParaRPr lang="en-US" sz="2400" dirty="0"/>
          </a:p>
          <a:p>
            <a:endParaRPr lang="en-US" sz="2400" dirty="0"/>
          </a:p>
          <a:p>
            <a:r>
              <a:rPr lang="en-US" sz="2400" dirty="0"/>
              <a:t>Benefits: </a:t>
            </a:r>
            <a:r>
              <a:rPr lang="en-US" sz="2400" dirty="0" smtClean="0"/>
              <a:t>Can help to reduce the risk of pregnancy in an emergency</a:t>
            </a:r>
          </a:p>
          <a:p>
            <a:endParaRPr lang="en-US" sz="2400" dirty="0" smtClean="0"/>
          </a:p>
          <a:p>
            <a:r>
              <a:rPr lang="en-US" sz="2400" dirty="0" smtClean="0"/>
              <a:t>Cost:  From $30 to $65</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300" y="533400"/>
            <a:ext cx="2032000" cy="1219200"/>
          </a:xfrm>
          <a:prstGeom prst="rect">
            <a:avLst/>
          </a:prstGeom>
        </p:spPr>
      </p:pic>
    </p:spTree>
    <p:extLst>
      <p:ext uri="{BB962C8B-B14F-4D97-AF65-F5344CB8AC3E}">
        <p14:creationId xmlns:p14="http://schemas.microsoft.com/office/powerpoint/2010/main" val="3549589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Condom Lineup Activity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3252788"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2993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68" y="4953000"/>
            <a:ext cx="6383538" cy="1600199"/>
          </a:xfrm>
        </p:spPr>
        <p:txBody>
          <a:bodyPr/>
          <a:lstStyle/>
          <a:p>
            <a:r>
              <a:rPr lang="en-US" dirty="0" smtClean="0"/>
              <a:t>Steps in CONDOM Use</a:t>
            </a:r>
            <a:endParaRPr lang="en-US" dirty="0"/>
          </a:p>
        </p:txBody>
      </p:sp>
      <p:pic>
        <p:nvPicPr>
          <p:cNvPr id="5" name="Picture Placeholder 4" descr="condom.jpg"/>
          <p:cNvPicPr>
            <a:picLocks noGrp="1" noChangeAspect="1"/>
          </p:cNvPicPr>
          <p:nvPr>
            <p:ph type="pic" idx="1"/>
          </p:nvPr>
        </p:nvPicPr>
        <p:blipFill>
          <a:blip r:embed="rId2" cstate="print"/>
          <a:srcRect l="6271" r="6271"/>
          <a:stretch>
            <a:fillRect/>
          </a:stretch>
        </p:blipFill>
        <p:spPr/>
      </p:pic>
      <p:sp>
        <p:nvSpPr>
          <p:cNvPr id="4" name="Text Placeholder 3"/>
          <p:cNvSpPr>
            <a:spLocks noGrp="1"/>
          </p:cNvSpPr>
          <p:nvPr>
            <p:ph type="body" sz="half" idx="2"/>
          </p:nvPr>
        </p:nvSpPr>
        <p:spPr>
          <a:xfrm>
            <a:off x="304800" y="152400"/>
            <a:ext cx="4343400" cy="4876800"/>
          </a:xfrm>
        </p:spPr>
        <p:txBody>
          <a:bodyPr>
            <a:normAutofit/>
          </a:bodyPr>
          <a:lstStyle/>
          <a:p>
            <a:r>
              <a:rPr lang="en-US" sz="1800" dirty="0" smtClean="0"/>
              <a:t>1-Purchase and check date</a:t>
            </a:r>
          </a:p>
          <a:p>
            <a:r>
              <a:rPr lang="en-US" sz="1800" dirty="0" smtClean="0"/>
              <a:t>2-Sexual Arousal</a:t>
            </a:r>
          </a:p>
          <a:p>
            <a:r>
              <a:rPr lang="en-US" sz="1800" dirty="0" smtClean="0"/>
              <a:t>3-Erection</a:t>
            </a:r>
          </a:p>
          <a:p>
            <a:r>
              <a:rPr lang="en-US" sz="1800" dirty="0" smtClean="0"/>
              <a:t>4-Carefully remove from package</a:t>
            </a:r>
          </a:p>
          <a:p>
            <a:r>
              <a:rPr lang="en-US" sz="1800" dirty="0" smtClean="0"/>
              <a:t>5-Squeeze out air from tip</a:t>
            </a:r>
          </a:p>
          <a:p>
            <a:r>
              <a:rPr lang="en-US" sz="1800" dirty="0" smtClean="0"/>
              <a:t>6-Roll condom on</a:t>
            </a:r>
          </a:p>
          <a:p>
            <a:r>
              <a:rPr lang="en-US" sz="1800" dirty="0" smtClean="0"/>
              <a:t>7-Intercourse</a:t>
            </a:r>
          </a:p>
          <a:p>
            <a:r>
              <a:rPr lang="en-US" sz="1800" dirty="0" smtClean="0"/>
              <a:t>8-Ejaculation</a:t>
            </a:r>
          </a:p>
          <a:p>
            <a:r>
              <a:rPr lang="en-US" sz="1800" dirty="0" smtClean="0"/>
              <a:t>9-Hold rim and withdraw</a:t>
            </a:r>
          </a:p>
          <a:p>
            <a:r>
              <a:rPr lang="en-US" sz="1800" dirty="0" smtClean="0"/>
              <a:t>10-Remove and discard</a:t>
            </a:r>
          </a:p>
          <a:p>
            <a:r>
              <a:rPr lang="en-US" sz="1800" dirty="0" smtClean="0"/>
              <a:t>11-Loss of erection</a:t>
            </a:r>
          </a:p>
          <a:p>
            <a:r>
              <a:rPr lang="en-US" sz="1800" dirty="0" smtClean="0"/>
              <a:t>12-Relaxation</a:t>
            </a:r>
          </a:p>
          <a:p>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linds(horizont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linds(horizont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Free Condoms</a:t>
            </a:r>
            <a:endParaRPr lang="en-US" dirty="0"/>
          </a:p>
        </p:txBody>
      </p:sp>
      <p:sp>
        <p:nvSpPr>
          <p:cNvPr id="6" name="Content Placeholder 5"/>
          <p:cNvSpPr>
            <a:spLocks noGrp="1"/>
          </p:cNvSpPr>
          <p:nvPr>
            <p:ph sz="quarter" idx="13"/>
          </p:nvPr>
        </p:nvSpPr>
        <p:spPr/>
        <p:txBody>
          <a:bodyPr/>
          <a:lstStyle/>
          <a:p>
            <a:r>
              <a:rPr lang="en-US" dirty="0" smtClean="0">
                <a:solidFill>
                  <a:srgbClr val="FF0000"/>
                </a:solidFill>
                <a:hlinkClick r:id="rId2"/>
              </a:rPr>
              <a:t>http://city.milwaukee.gov/nocomdomnoway</a:t>
            </a:r>
            <a:endParaRPr lang="en-US" dirty="0" smtClean="0">
              <a:solidFill>
                <a:srgbClr val="FF0000"/>
              </a:solidFill>
            </a:endParaRPr>
          </a:p>
          <a:p>
            <a:r>
              <a:rPr lang="en-US" dirty="0" smtClean="0">
                <a:solidFill>
                  <a:srgbClr val="FF0000"/>
                </a:solidFill>
              </a:rPr>
              <a:t>Planned Parenthood</a:t>
            </a:r>
          </a:p>
          <a:p>
            <a:r>
              <a:rPr lang="en-US" dirty="0" smtClean="0">
                <a:solidFill>
                  <a:srgbClr val="FF0000"/>
                </a:solidFill>
              </a:rPr>
              <a:t>School nurse</a:t>
            </a:r>
            <a:endParaRPr lang="en-US"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14600"/>
            <a:ext cx="2562225"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ABC’s of Teen Pregnancy and STD Prevention</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sz="3100" dirty="0" smtClean="0"/>
              <a:t>A= </a:t>
            </a:r>
            <a:r>
              <a:rPr lang="en-US" sz="3100" dirty="0" smtClean="0">
                <a:solidFill>
                  <a:srgbClr val="FF0000"/>
                </a:solidFill>
              </a:rPr>
              <a:t>ABSTINENCE</a:t>
            </a:r>
            <a:r>
              <a:rPr lang="en-US" sz="3100" dirty="0" smtClean="0"/>
              <a:t>:  </a:t>
            </a:r>
            <a:r>
              <a:rPr lang="en-US" dirty="0" smtClean="0"/>
              <a:t>only 100% effective way to prevent pregnancy and STI infection</a:t>
            </a:r>
          </a:p>
          <a:p>
            <a:endParaRPr lang="en-US" dirty="0"/>
          </a:p>
          <a:p>
            <a:r>
              <a:rPr lang="en-US" sz="3100" dirty="0" smtClean="0"/>
              <a:t>B=</a:t>
            </a:r>
            <a:r>
              <a:rPr lang="en-US" sz="3100" dirty="0" smtClean="0">
                <a:solidFill>
                  <a:srgbClr val="FF0000"/>
                </a:solidFill>
              </a:rPr>
              <a:t>BE FAITHFUL</a:t>
            </a:r>
            <a:r>
              <a:rPr lang="en-US" sz="3100" dirty="0" smtClean="0"/>
              <a:t>:  </a:t>
            </a:r>
            <a:r>
              <a:rPr lang="en-US" dirty="0" smtClean="0"/>
              <a:t>You should wait as long as possible to start sexual activity because the earlier you start the more partners you will likely have.  More partners means more likely to get an STI</a:t>
            </a:r>
          </a:p>
          <a:p>
            <a:endParaRPr lang="en-US" dirty="0"/>
          </a:p>
          <a:p>
            <a:r>
              <a:rPr lang="en-US" sz="3100" dirty="0" smtClean="0"/>
              <a:t>C=</a:t>
            </a:r>
            <a:r>
              <a:rPr lang="en-US" sz="3100" dirty="0" smtClean="0">
                <a:solidFill>
                  <a:srgbClr val="FF0000"/>
                </a:solidFill>
              </a:rPr>
              <a:t>USE A CONDOM</a:t>
            </a:r>
            <a:r>
              <a:rPr lang="en-US" sz="3100" dirty="0" smtClean="0"/>
              <a:t>:  </a:t>
            </a:r>
            <a:r>
              <a:rPr lang="en-US" dirty="0" smtClean="0"/>
              <a:t>If you chose to have sex use a condom.  “No” should not be an option, if your partner says that they are not looking out for your well being and this is not the kind of person you should be with</a:t>
            </a:r>
            <a:endParaRPr lang="en-US" dirty="0"/>
          </a:p>
        </p:txBody>
      </p:sp>
    </p:spTree>
    <p:extLst>
      <p:ext uri="{BB962C8B-B14F-4D97-AF65-F5344CB8AC3E}">
        <p14:creationId xmlns:p14="http://schemas.microsoft.com/office/powerpoint/2010/main" val="27029077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REASONS TO BE ABSTINENT</a:t>
            </a:r>
            <a:endParaRPr lang="en-US" dirty="0"/>
          </a:p>
        </p:txBody>
      </p:sp>
      <p:sp>
        <p:nvSpPr>
          <p:cNvPr id="3" name="Content Placeholder 2"/>
          <p:cNvSpPr>
            <a:spLocks noGrp="1"/>
          </p:cNvSpPr>
          <p:nvPr>
            <p:ph sz="quarter" idx="13"/>
          </p:nvPr>
        </p:nvSpPr>
        <p:spPr/>
        <p:txBody>
          <a:bodyPr/>
          <a:lstStyle/>
          <a:p>
            <a:r>
              <a:rPr lang="en-US" dirty="0" smtClean="0"/>
              <a:t>10-To keep your reputation</a:t>
            </a:r>
          </a:p>
          <a:p>
            <a:r>
              <a:rPr lang="en-US" dirty="0" smtClean="0"/>
              <a:t>9-So you can know the person likes you for you</a:t>
            </a:r>
          </a:p>
          <a:p>
            <a:r>
              <a:rPr lang="en-US" dirty="0" smtClean="0"/>
              <a:t>8-So your parents won’t be disappointed</a:t>
            </a:r>
          </a:p>
          <a:p>
            <a:r>
              <a:rPr lang="en-US" dirty="0" smtClean="0"/>
              <a:t>7-Because you are not ready for sex yet</a:t>
            </a:r>
          </a:p>
          <a:p>
            <a:r>
              <a:rPr lang="en-US" dirty="0" smtClean="0"/>
              <a:t>6-To save yourself from all of the emotional baggage ten sex can have (regret, doubt, fear, anger, feeling betrayed…)</a:t>
            </a:r>
            <a:endParaRPr lang="en-US" dirty="0"/>
          </a:p>
        </p:txBody>
      </p:sp>
    </p:spTree>
    <p:extLst>
      <p:ext uri="{BB962C8B-B14F-4D97-AF65-F5344CB8AC3E}">
        <p14:creationId xmlns:p14="http://schemas.microsoft.com/office/powerpoint/2010/main" val="23717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962400"/>
            <a:ext cx="8001000" cy="2590800"/>
          </a:xfrm>
        </p:spPr>
        <p:txBody>
          <a:bodyPr/>
          <a:lstStyle/>
          <a:p>
            <a:r>
              <a:rPr lang="en-US" sz="2800" dirty="0" smtClean="0">
                <a:solidFill>
                  <a:srgbClr val="FF0000"/>
                </a:solidFill>
              </a:rPr>
              <a:t>“Someone who is worthy of your love will never put you in a situation where you feel you must sacrifice your dignity, integrity or self-worth to be with them.”</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800" dirty="0" smtClean="0">
                <a:solidFill>
                  <a:srgbClr val="FF0000"/>
                </a:solidFill>
              </a:rPr>
              <a:t>&lt;unknown&gt;</a:t>
            </a:r>
            <a:endParaRPr lang="en-US" sz="2800" dirty="0">
              <a:solidFill>
                <a:srgbClr val="FF0000"/>
              </a:solidFill>
            </a:endParaRPr>
          </a:p>
        </p:txBody>
      </p:sp>
      <p:sp>
        <p:nvSpPr>
          <p:cNvPr id="3" name="Content Placeholder 2"/>
          <p:cNvSpPr>
            <a:spLocks noGrp="1"/>
          </p:cNvSpPr>
          <p:nvPr>
            <p:ph sz="quarter" idx="13"/>
          </p:nvPr>
        </p:nvSpPr>
        <p:spPr/>
        <p:txBody>
          <a:bodyPr/>
          <a:lstStyle/>
          <a:p>
            <a:r>
              <a:rPr lang="en-US" dirty="0" smtClean="0"/>
              <a:t>5-You want to focus on your education or future career</a:t>
            </a:r>
          </a:p>
          <a:p>
            <a:r>
              <a:rPr lang="en-US" dirty="0" smtClean="0"/>
              <a:t>4-Because you don’t want an STI</a:t>
            </a:r>
          </a:p>
          <a:p>
            <a:r>
              <a:rPr lang="en-US" dirty="0" smtClean="0"/>
              <a:t>3-You want to save sex for that one special person and/or marriage</a:t>
            </a:r>
          </a:p>
          <a:p>
            <a:r>
              <a:rPr lang="en-US" dirty="0" smtClean="0"/>
              <a:t>2-Because you don’t want to get pregnant</a:t>
            </a:r>
          </a:p>
          <a:p>
            <a:r>
              <a:rPr lang="en-US" dirty="0" smtClean="0"/>
              <a:t>1-Because you want to uphold your religious or moral values</a:t>
            </a:r>
            <a:endParaRPr lang="en-US" dirty="0"/>
          </a:p>
        </p:txBody>
      </p:sp>
    </p:spTree>
    <p:extLst>
      <p:ext uri="{BB962C8B-B14F-4D97-AF65-F5344CB8AC3E}">
        <p14:creationId xmlns:p14="http://schemas.microsoft.com/office/powerpoint/2010/main" val="38144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5105400"/>
            <a:ext cx="7772400" cy="1524000"/>
          </a:xfrm>
        </p:spPr>
        <p:txBody>
          <a:bodyPr/>
          <a:lstStyle/>
          <a:p>
            <a:r>
              <a:rPr lang="en-US" sz="3600" dirty="0" smtClean="0"/>
              <a:t>Abstinence means different things to different people.</a:t>
            </a:r>
            <a:endParaRPr lang="en-US" sz="3600" dirty="0"/>
          </a:p>
        </p:txBody>
      </p:sp>
      <p:sp>
        <p:nvSpPr>
          <p:cNvPr id="3" name="Content Placeholder 2"/>
          <p:cNvSpPr>
            <a:spLocks noGrp="1"/>
          </p:cNvSpPr>
          <p:nvPr>
            <p:ph sz="quarter" idx="13"/>
          </p:nvPr>
        </p:nvSpPr>
        <p:spPr>
          <a:xfrm>
            <a:off x="609600" y="457200"/>
            <a:ext cx="8153400" cy="4572000"/>
          </a:xfrm>
        </p:spPr>
        <p:txBody>
          <a:bodyPr>
            <a:normAutofit fontScale="92500" lnSpcReduction="20000"/>
          </a:bodyPr>
          <a:lstStyle/>
          <a:p>
            <a:r>
              <a:rPr lang="en-US" dirty="0" smtClean="0"/>
              <a:t>Abstinence </a:t>
            </a:r>
            <a:r>
              <a:rPr lang="en-US" dirty="0"/>
              <a:t>can mean not having any physical contact </a:t>
            </a:r>
          </a:p>
          <a:p>
            <a:r>
              <a:rPr lang="en-US" dirty="0"/>
              <a:t>Abstinence can also mean having some physical contact but no sexual activity that involves the genitals (e.g., masturbation, sexual intercourse</a:t>
            </a:r>
            <a:r>
              <a:rPr lang="en-US" dirty="0" smtClean="0"/>
              <a:t>)</a:t>
            </a:r>
          </a:p>
          <a:p>
            <a:pPr marL="45720" indent="0">
              <a:buNone/>
            </a:pPr>
            <a:endParaRPr lang="en-US" dirty="0"/>
          </a:p>
          <a:p>
            <a:pPr marL="45720" indent="0" algn="ctr">
              <a:buNone/>
            </a:pPr>
            <a:r>
              <a:rPr lang="en-US" sz="3000" dirty="0" smtClean="0"/>
              <a:t>How </a:t>
            </a:r>
            <a:r>
              <a:rPr lang="en-US" sz="3000" dirty="0"/>
              <a:t>does it work?  </a:t>
            </a:r>
          </a:p>
          <a:p>
            <a:r>
              <a:rPr lang="en-US" dirty="0"/>
              <a:t>To be abstinent, you and your partner have to set some limits. These limits are different for everyone</a:t>
            </a:r>
          </a:p>
          <a:p>
            <a:r>
              <a:rPr lang="en-US" dirty="0"/>
              <a:t>You can’t get pregnant or get a sexually transmitted infection (STI) if you are abstinent - with no genital to genital, skin to genital and body fluid to genital contact</a:t>
            </a:r>
          </a:p>
          <a:p>
            <a:r>
              <a:rPr lang="en-US" dirty="0"/>
              <a:t>You CAN get pregnant without having sexual intercourse if sperm is near the opening of the vagina. You can get some STIs by touching the genital area of your partner</a:t>
            </a:r>
          </a:p>
          <a:p>
            <a:endParaRPr lang="en-US" dirty="0"/>
          </a:p>
        </p:txBody>
      </p:sp>
    </p:spTree>
    <p:extLst>
      <p:ext uri="{BB962C8B-B14F-4D97-AF65-F5344CB8AC3E}">
        <p14:creationId xmlns:p14="http://schemas.microsoft.com/office/powerpoint/2010/main" val="221095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00200"/>
            <a:ext cx="8382000" cy="3046988"/>
          </a:xfrm>
          <a:prstGeom prst="rect">
            <a:avLst/>
          </a:prstGeom>
          <a:noFill/>
        </p:spPr>
        <p:txBody>
          <a:bodyPr wrap="square" rtlCol="0">
            <a:spAutoFit/>
          </a:bodyPr>
          <a:lstStyle/>
          <a:p>
            <a:pPr algn="ctr"/>
            <a:endParaRPr lang="en-US" sz="3200" dirty="0" smtClean="0"/>
          </a:p>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WHEN IS IT APPROPRIATE?</a:t>
            </a:r>
          </a:p>
          <a:p>
            <a:pPr algn="ctr"/>
            <a:r>
              <a:rPr lang="en-US" sz="3200" dirty="0" smtClean="0"/>
              <a:t>Group A = parents  Group B = teenagers</a:t>
            </a:r>
          </a:p>
          <a:p>
            <a:pPr algn="ctr"/>
            <a:endParaRPr lang="en-US" sz="3200" dirty="0"/>
          </a:p>
          <a:p>
            <a:pPr algn="ctr"/>
            <a:r>
              <a:rPr lang="en-US" sz="3200" dirty="0" smtClean="0"/>
              <a:t>Both groups decide where on the timeline continuum each item should be located.  </a:t>
            </a: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
            <a:ext cx="7620000" cy="1419225"/>
          </a:xfrm>
          <a:prstGeom prst="rect">
            <a:avLst/>
          </a:prstGeom>
        </p:spPr>
      </p:pic>
    </p:spTree>
    <p:extLst>
      <p:ext uri="{BB962C8B-B14F-4D97-AF65-F5344CB8AC3E}">
        <p14:creationId xmlns:p14="http://schemas.microsoft.com/office/powerpoint/2010/main" val="37598391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 OF BEANS ACTIVITY</a:t>
            </a: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19200" y="457201"/>
            <a:ext cx="4552950" cy="3886200"/>
          </a:xfrm>
        </p:spPr>
      </p:pic>
    </p:spTree>
    <p:extLst>
      <p:ext uri="{BB962C8B-B14F-4D97-AF65-F5344CB8AC3E}">
        <p14:creationId xmlns:p14="http://schemas.microsoft.com/office/powerpoint/2010/main" val="2167462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Contraceptive Methods</a:t>
            </a:r>
            <a:br>
              <a:rPr lang="en-US" dirty="0" smtClean="0"/>
            </a:br>
            <a:r>
              <a:rPr lang="en-US" dirty="0" smtClean="0"/>
              <a:t>Reliability Worksheet</a:t>
            </a:r>
            <a:endParaRPr lang="en-US" dirty="0"/>
          </a:p>
        </p:txBody>
      </p:sp>
      <p:pic>
        <p:nvPicPr>
          <p:cNvPr id="4" name="Content Placeholder 3" descr="IUD2.jpg"/>
          <p:cNvPicPr>
            <a:picLocks noGrp="1" noChangeAspect="1"/>
          </p:cNvPicPr>
          <p:nvPr>
            <p:ph sz="quarter" idx="13"/>
          </p:nvPr>
        </p:nvPicPr>
        <p:blipFill>
          <a:blip r:embed="rId2" cstate="print"/>
          <a:stretch>
            <a:fillRect/>
          </a:stretch>
        </p:blipFill>
        <p:spPr>
          <a:xfrm>
            <a:off x="2133600" y="609600"/>
            <a:ext cx="3681412" cy="301847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1712</TotalTime>
  <Words>1854</Words>
  <Application>Microsoft Office PowerPoint</Application>
  <PresentationFormat>On-screen Show (4:3)</PresentationFormat>
  <Paragraphs>309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Georgia</vt:lpstr>
      <vt:lpstr>Trebuchet MS</vt:lpstr>
      <vt:lpstr>Slipstream</vt:lpstr>
      <vt:lpstr>When is sex appropriate??</vt:lpstr>
      <vt:lpstr>ABSTINENCE</vt:lpstr>
      <vt:lpstr>ABSTINENT</vt:lpstr>
      <vt:lpstr>TOP TEN REASONS TO BE ABSTINENT</vt:lpstr>
      <vt:lpstr>“Someone who is worthy of your love will never put you in a situation where you feel you must sacrifice your dignity, integrity or self-worth to be with them.”  &lt;unknown&gt;</vt:lpstr>
      <vt:lpstr>Abstinence means different things to different people.</vt:lpstr>
      <vt:lpstr>PowerPoint Presentation</vt:lpstr>
      <vt:lpstr>BAG OF BEANS ACTIVITY</vt:lpstr>
      <vt:lpstr>Contraceptive Methods Reliability Worksheet</vt:lpstr>
      <vt:lpstr>PowerPoint Presentation</vt:lpstr>
      <vt:lpstr>Why Do Unintended Pregnancies Happen?</vt:lpstr>
      <vt:lpstr>Contraceptive Myth or Fact</vt:lpstr>
      <vt:lpstr>Categories of Contraception</vt:lpstr>
      <vt:lpstr>BARRIER METHODS</vt:lpstr>
      <vt:lpstr>Male Condom</vt:lpstr>
      <vt:lpstr>PowerPoint Presentation</vt:lpstr>
      <vt:lpstr>PowerPoint Presentation</vt:lpstr>
      <vt:lpstr>PowerPoint Presentation</vt:lpstr>
      <vt:lpstr>PowerPoint Presentation</vt:lpstr>
      <vt:lpstr>Hormonal Contraception  (Pill/Patch/Vaginal Ring/Implant/Shot)</vt:lpstr>
      <vt:lpstr>SIDE EFFECTS OF ALL HORMONAL METHODS</vt:lpstr>
      <vt:lpstr>Facts</vt:lpstr>
      <vt:lpstr>PowerPoint Presentation</vt:lpstr>
      <vt:lpstr>PowerPoint Presentation</vt:lpstr>
      <vt:lpstr>PowerPoint Presentation</vt:lpstr>
      <vt:lpstr>PowerPoint Presentation</vt:lpstr>
      <vt:lpstr>PowerPoint Presentation</vt:lpstr>
      <vt:lpstr>Other Methods</vt:lpstr>
      <vt:lpstr>PowerPoint Presentation</vt:lpstr>
      <vt:lpstr>PowerPoint Presentation</vt:lpstr>
      <vt:lpstr>PowerPoint Presentation</vt:lpstr>
      <vt:lpstr>PowerPoint Presentation</vt:lpstr>
      <vt:lpstr>Condom Lineup Activity</vt:lpstr>
      <vt:lpstr>Steps in CONDOM Use</vt:lpstr>
      <vt:lpstr>Free Condoms</vt:lpstr>
      <vt:lpstr>ABC’s of Teen Pregnancy and STD Prevention</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is sex appropriate??</dc:title>
  <dc:creator>Windows User</dc:creator>
  <cp:lastModifiedBy>Toninato, Terri L</cp:lastModifiedBy>
  <cp:revision>62</cp:revision>
  <dcterms:created xsi:type="dcterms:W3CDTF">2012-11-15T16:41:34Z</dcterms:created>
  <dcterms:modified xsi:type="dcterms:W3CDTF">2016-12-01T21:21:36Z</dcterms:modified>
</cp:coreProperties>
</file>