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5" r:id="rId3"/>
    <p:sldId id="257" r:id="rId4"/>
    <p:sldId id="263" r:id="rId5"/>
    <p:sldId id="258" r:id="rId6"/>
    <p:sldId id="259" r:id="rId7"/>
    <p:sldId id="285" r:id="rId8"/>
    <p:sldId id="286" r:id="rId9"/>
    <p:sldId id="287" r:id="rId10"/>
    <p:sldId id="288" r:id="rId11"/>
    <p:sldId id="289" r:id="rId12"/>
    <p:sldId id="262" r:id="rId13"/>
    <p:sldId id="295" r:id="rId14"/>
    <p:sldId id="290" r:id="rId15"/>
    <p:sldId id="291" r:id="rId16"/>
    <p:sldId id="292" r:id="rId17"/>
    <p:sldId id="293" r:id="rId18"/>
    <p:sldId id="316" r:id="rId19"/>
    <p:sldId id="296" r:id="rId20"/>
    <p:sldId id="297" r:id="rId21"/>
    <p:sldId id="300" r:id="rId22"/>
    <p:sldId id="301" r:id="rId23"/>
    <p:sldId id="302" r:id="rId24"/>
    <p:sldId id="303" r:id="rId25"/>
    <p:sldId id="304" r:id="rId26"/>
    <p:sldId id="305" r:id="rId27"/>
    <p:sldId id="306" r:id="rId28"/>
    <p:sldId id="307" r:id="rId29"/>
    <p:sldId id="313" r:id="rId30"/>
    <p:sldId id="308" r:id="rId31"/>
    <p:sldId id="309" r:id="rId32"/>
    <p:sldId id="310" r:id="rId33"/>
    <p:sldId id="311" r:id="rId34"/>
    <p:sldId id="312" r:id="rId35"/>
    <p:sldId id="275" r:id="rId36"/>
    <p:sldId id="276" r:id="rId37"/>
    <p:sldId id="277" r:id="rId38"/>
    <p:sldId id="278" r:id="rId39"/>
    <p:sldId id="270" r:id="rId40"/>
    <p:sldId id="279" r:id="rId41"/>
    <p:sldId id="284" r:id="rId42"/>
    <p:sldId id="267" r:id="rId43"/>
    <p:sldId id="265" r:id="rId44"/>
    <p:sldId id="317" r:id="rId45"/>
    <p:sldId id="282" r:id="rId46"/>
    <p:sldId id="283" r:id="rId47"/>
    <p:sldId id="268" r:id="rId48"/>
    <p:sldId id="269" r:id="rId49"/>
    <p:sldId id="261" r:id="rId50"/>
    <p:sldId id="273" r:id="rId51"/>
    <p:sldId id="274" r:id="rId52"/>
    <p:sldId id="271" r:id="rId53"/>
    <p:sldId id="27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30" y="19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3A05B8-AA3E-4C47-8D14-9402DC90D76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93E38-F001-41DD-99A1-E5DDB6DFD644}"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7993E38-F001-41DD-99A1-E5DDB6DFD644}" type="datetimeFigureOut">
              <a:rPr lang="en-US" smtClean="0"/>
              <a:pPr/>
              <a:t>12/1/2016</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3A05B8-AA3E-4C47-8D14-9402DC90D76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800" dirty="0"/>
          </a:p>
        </p:txBody>
      </p:sp>
      <p:sp>
        <p:nvSpPr>
          <p:cNvPr id="3" name="Subtitle 2"/>
          <p:cNvSpPr>
            <a:spLocks noGrp="1"/>
          </p:cNvSpPr>
          <p:nvPr>
            <p:ph type="subTitle" idx="1"/>
          </p:nvPr>
        </p:nvSpPr>
        <p:spPr/>
        <p:txBody>
          <a:bodyPr>
            <a:normAutofit/>
          </a:bodyPr>
          <a:lstStyle/>
          <a:p>
            <a:r>
              <a:rPr lang="en-US" sz="4800" b="1" dirty="0"/>
              <a:t>STD’s/STI’S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838200"/>
            <a:ext cx="5341505" cy="4006129"/>
          </a:xfrm>
          <a:prstGeom prst="rect">
            <a:avLst/>
          </a:prstGeom>
        </p:spPr>
      </p:pic>
    </p:spTree>
    <p:extLst>
      <p:ext uri="{BB962C8B-B14F-4D97-AF65-F5344CB8AC3E}">
        <p14:creationId xmlns:p14="http://schemas.microsoft.com/office/powerpoint/2010/main" val="2819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will I know</a:t>
            </a:r>
            <a:endParaRPr lang="en-US" dirty="0"/>
          </a:p>
        </p:txBody>
      </p:sp>
      <p:sp>
        <p:nvSpPr>
          <p:cNvPr id="3" name="Content Placeholder 2"/>
          <p:cNvSpPr>
            <a:spLocks noGrp="1"/>
          </p:cNvSpPr>
          <p:nvPr>
            <p:ph idx="1"/>
          </p:nvPr>
        </p:nvSpPr>
        <p:spPr/>
        <p:txBody>
          <a:bodyPr>
            <a:noAutofit/>
          </a:bodyPr>
          <a:lstStyle/>
          <a:p>
            <a:r>
              <a:rPr lang="en-US" sz="3600" dirty="0" smtClean="0"/>
              <a:t>Abdominal pain</a:t>
            </a:r>
          </a:p>
          <a:p>
            <a:r>
              <a:rPr lang="en-US" sz="3600" dirty="0" smtClean="0"/>
              <a:t>Painful urination</a:t>
            </a:r>
          </a:p>
          <a:p>
            <a:r>
              <a:rPr lang="en-US" sz="3600" dirty="0" smtClean="0"/>
              <a:t>Painful sex</a:t>
            </a:r>
          </a:p>
          <a:p>
            <a:r>
              <a:rPr lang="en-US" sz="3600" dirty="0" smtClean="0"/>
              <a:t>Unusual discharge from the penis</a:t>
            </a:r>
            <a:r>
              <a:rPr lang="en-US" sz="3600" dirty="0"/>
              <a:t> </a:t>
            </a:r>
            <a:r>
              <a:rPr lang="en-US" sz="3600" dirty="0" smtClean="0"/>
              <a:t>or vagina</a:t>
            </a:r>
          </a:p>
          <a:p>
            <a:r>
              <a:rPr lang="en-US" sz="3600" dirty="0" smtClean="0"/>
              <a:t>Genital soreness, burning, itching</a:t>
            </a:r>
          </a:p>
          <a:p>
            <a:r>
              <a:rPr lang="en-US" sz="3600" dirty="0" smtClean="0"/>
              <a:t>Unusual </a:t>
            </a:r>
            <a:r>
              <a:rPr lang="en-US" sz="3600" dirty="0" smtClean="0"/>
              <a:t>sores</a:t>
            </a:r>
          </a:p>
          <a:p>
            <a:pPr marL="0" indent="0">
              <a:buNone/>
            </a:pPr>
            <a:r>
              <a:rPr lang="en-US" sz="3600" dirty="0" smtClean="0"/>
              <a:t> </a:t>
            </a:r>
            <a:r>
              <a:rPr lang="en-US" sz="3600" dirty="0" smtClean="0"/>
              <a:t>or rashes</a:t>
            </a:r>
            <a:endParaRPr lang="en-US" sz="3600" dirty="0"/>
          </a:p>
        </p:txBody>
      </p:sp>
      <p:pic>
        <p:nvPicPr>
          <p:cNvPr id="4" name="Picture 3"/>
          <p:cNvPicPr>
            <a:picLocks noChangeAspect="1"/>
          </p:cNvPicPr>
          <p:nvPr/>
        </p:nvPicPr>
        <p:blipFill>
          <a:blip r:embed="rId2"/>
          <a:stretch>
            <a:fillRect/>
          </a:stretch>
        </p:blipFill>
        <p:spPr>
          <a:xfrm>
            <a:off x="5257800" y="3939073"/>
            <a:ext cx="3759200" cy="2819400"/>
          </a:xfrm>
          <a:prstGeom prst="rect">
            <a:avLst/>
          </a:prstGeom>
        </p:spPr>
      </p:pic>
    </p:spTree>
    <p:extLst>
      <p:ext uri="{BB962C8B-B14F-4D97-AF65-F5344CB8AC3E}">
        <p14:creationId xmlns:p14="http://schemas.microsoft.com/office/powerpoint/2010/main" val="184004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a:t>
            </a:r>
            <a:endParaRPr lang="en-US" dirty="0"/>
          </a:p>
        </p:txBody>
      </p:sp>
      <p:sp>
        <p:nvSpPr>
          <p:cNvPr id="3" name="Content Placeholder 2"/>
          <p:cNvSpPr>
            <a:spLocks noGrp="1"/>
          </p:cNvSpPr>
          <p:nvPr>
            <p:ph idx="1"/>
          </p:nvPr>
        </p:nvSpPr>
        <p:spPr>
          <a:xfrm>
            <a:off x="762000" y="685800"/>
            <a:ext cx="7543800" cy="4419600"/>
          </a:xfrm>
        </p:spPr>
        <p:txBody>
          <a:bodyPr>
            <a:noAutofit/>
          </a:bodyPr>
          <a:lstStyle/>
          <a:p>
            <a:r>
              <a:rPr lang="en-US" sz="2800" dirty="0" smtClean="0"/>
              <a:t>Seek medical attention from a Doctor</a:t>
            </a:r>
          </a:p>
          <a:p>
            <a:pPr marL="0" indent="0">
              <a:buNone/>
            </a:pPr>
            <a:r>
              <a:rPr lang="en-US" sz="2800" dirty="0"/>
              <a:t>	</a:t>
            </a:r>
            <a:r>
              <a:rPr lang="en-US" sz="2800" dirty="0" smtClean="0"/>
              <a:t>They will:</a:t>
            </a:r>
          </a:p>
          <a:p>
            <a:pPr marL="0" indent="0">
              <a:buNone/>
            </a:pPr>
            <a:r>
              <a:rPr lang="en-US" sz="2800" dirty="0"/>
              <a:t>	</a:t>
            </a:r>
            <a:r>
              <a:rPr lang="en-US" sz="2800" dirty="0" smtClean="0"/>
              <a:t>Take a sexual and health history</a:t>
            </a:r>
          </a:p>
          <a:p>
            <a:pPr marL="0" indent="0">
              <a:buNone/>
            </a:pPr>
            <a:r>
              <a:rPr lang="en-US" sz="2800" dirty="0"/>
              <a:t>	</a:t>
            </a:r>
            <a:r>
              <a:rPr lang="en-US" sz="2800" dirty="0" smtClean="0"/>
              <a:t>Do a physical exam</a:t>
            </a:r>
          </a:p>
          <a:p>
            <a:pPr marL="0" indent="0">
              <a:buNone/>
            </a:pPr>
            <a:r>
              <a:rPr lang="en-US" sz="2800" dirty="0" smtClean="0"/>
              <a:t>	Take samples of urine, blood and or fluid 	from the sores</a:t>
            </a:r>
          </a:p>
          <a:p>
            <a:pPr marL="0" indent="0">
              <a:buNone/>
            </a:pPr>
            <a:r>
              <a:rPr lang="en-US" sz="2800" dirty="0"/>
              <a:t>	</a:t>
            </a:r>
            <a:r>
              <a:rPr lang="en-US" sz="2800" dirty="0" smtClean="0"/>
              <a:t>Interpret test results</a:t>
            </a:r>
          </a:p>
          <a:p>
            <a:pPr marL="0" indent="0">
              <a:buNone/>
            </a:pPr>
            <a:r>
              <a:rPr lang="en-US" sz="2800" dirty="0"/>
              <a:t>	</a:t>
            </a:r>
            <a:r>
              <a:rPr lang="en-US" sz="2800" dirty="0" smtClean="0"/>
              <a:t>Make a diagnosis</a:t>
            </a:r>
            <a:endParaRPr lang="en-US" sz="2800" dirty="0"/>
          </a:p>
        </p:txBody>
      </p:sp>
      <p:pic>
        <p:nvPicPr>
          <p:cNvPr id="4" name="Picture 3"/>
          <p:cNvPicPr>
            <a:picLocks noChangeAspect="1"/>
          </p:cNvPicPr>
          <p:nvPr/>
        </p:nvPicPr>
        <p:blipFill>
          <a:blip r:embed="rId2"/>
          <a:stretch>
            <a:fillRect/>
          </a:stretch>
        </p:blipFill>
        <p:spPr>
          <a:xfrm>
            <a:off x="5486400" y="3505200"/>
            <a:ext cx="2552700" cy="1704975"/>
          </a:xfrm>
          <a:prstGeom prst="rect">
            <a:avLst/>
          </a:prstGeom>
        </p:spPr>
      </p:pic>
    </p:spTree>
    <p:extLst>
      <p:ext uri="{BB962C8B-B14F-4D97-AF65-F5344CB8AC3E}">
        <p14:creationId xmlns:p14="http://schemas.microsoft.com/office/powerpoint/2010/main" val="3780146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1600200"/>
          </a:xfrm>
        </p:spPr>
        <p:txBody>
          <a:bodyPr>
            <a:normAutofit fontScale="90000"/>
          </a:bodyPr>
          <a:lstStyle/>
          <a:p>
            <a:r>
              <a:rPr lang="en-US" dirty="0" smtClean="0"/>
              <a:t>Categories of STD’s</a:t>
            </a:r>
            <a:br>
              <a:rPr lang="en-US" dirty="0" smtClean="0"/>
            </a:br>
            <a:endParaRPr lang="en-US" dirty="0"/>
          </a:p>
        </p:txBody>
      </p:sp>
      <p:sp>
        <p:nvSpPr>
          <p:cNvPr id="3" name="Content Placeholder 2"/>
          <p:cNvSpPr>
            <a:spLocks noGrp="1"/>
          </p:cNvSpPr>
          <p:nvPr>
            <p:ph idx="1"/>
          </p:nvPr>
        </p:nvSpPr>
        <p:spPr>
          <a:xfrm>
            <a:off x="762000" y="685800"/>
            <a:ext cx="7543800" cy="4267200"/>
          </a:xfrm>
        </p:spPr>
        <p:txBody>
          <a:bodyPr>
            <a:noAutofit/>
          </a:bodyPr>
          <a:lstStyle/>
          <a:p>
            <a:r>
              <a:rPr lang="en-US" dirty="0" smtClean="0">
                <a:solidFill>
                  <a:srgbClr val="FF0000"/>
                </a:solidFill>
              </a:rPr>
              <a:t>Virus</a:t>
            </a:r>
            <a:r>
              <a:rPr lang="en-US" dirty="0" smtClean="0"/>
              <a:t>:  </a:t>
            </a:r>
            <a:r>
              <a:rPr lang="en-US" b="1" dirty="0" smtClean="0"/>
              <a:t>No </a:t>
            </a:r>
            <a:r>
              <a:rPr lang="en-US" b="1" dirty="0" smtClean="0"/>
              <a:t>known cure</a:t>
            </a:r>
            <a:r>
              <a:rPr lang="en-US" dirty="0" smtClean="0"/>
              <a:t>, can only treat the symptoms.</a:t>
            </a:r>
          </a:p>
          <a:p>
            <a:pPr marL="0" indent="0">
              <a:buNone/>
            </a:pPr>
            <a:r>
              <a:rPr lang="en-US" dirty="0" smtClean="0"/>
              <a:t>Examples: Genital warts, genital herpes, hepatitis, HPV and HIV</a:t>
            </a:r>
          </a:p>
          <a:p>
            <a:pPr marL="0" indent="0">
              <a:buNone/>
            </a:pPr>
            <a:endParaRPr lang="en-US" dirty="0"/>
          </a:p>
          <a:p>
            <a:r>
              <a:rPr lang="en-US" dirty="0" smtClean="0">
                <a:solidFill>
                  <a:srgbClr val="FF0000"/>
                </a:solidFill>
              </a:rPr>
              <a:t>Bacteria</a:t>
            </a:r>
            <a:r>
              <a:rPr lang="en-US" dirty="0" smtClean="0"/>
              <a:t>:   Single celled microorganism.  Cured by antibiotics.</a:t>
            </a:r>
          </a:p>
          <a:p>
            <a:pPr marL="0" indent="0">
              <a:buNone/>
            </a:pPr>
            <a:r>
              <a:rPr lang="en-US" dirty="0" smtClean="0"/>
              <a:t>Examples:  Chlamydia, syphilis, gonorrhea, </a:t>
            </a:r>
            <a:r>
              <a:rPr lang="en-US" dirty="0" smtClean="0"/>
              <a:t>vaginitis</a:t>
            </a:r>
            <a:r>
              <a:rPr lang="en-US" dirty="0" smtClean="0"/>
              <a:t>.</a:t>
            </a:r>
          </a:p>
          <a:p>
            <a:pPr marL="0" indent="0">
              <a:buNone/>
            </a:pPr>
            <a:endParaRPr lang="en-US" dirty="0"/>
          </a:p>
          <a:p>
            <a:r>
              <a:rPr lang="en-US" dirty="0" smtClean="0">
                <a:solidFill>
                  <a:srgbClr val="FF0000"/>
                </a:solidFill>
              </a:rPr>
              <a:t>Other Protozoan/parasites</a:t>
            </a:r>
            <a:r>
              <a:rPr lang="en-US" dirty="0" smtClean="0"/>
              <a:t>:  Single celled organism.  Cured by special medicated shampoos, and some oral medications.</a:t>
            </a:r>
          </a:p>
          <a:p>
            <a:pPr marL="0" indent="0">
              <a:buNone/>
            </a:pPr>
            <a:r>
              <a:rPr lang="en-US" dirty="0" smtClean="0"/>
              <a:t>Examples:  Trichomoniasis, pubic lice, scabies.</a:t>
            </a:r>
            <a:endParaRPr lang="en-US" dirty="0"/>
          </a:p>
        </p:txBody>
      </p:sp>
      <p:pic>
        <p:nvPicPr>
          <p:cNvPr id="4" name="Picture 3"/>
          <p:cNvPicPr>
            <a:picLocks noChangeAspect="1"/>
          </p:cNvPicPr>
          <p:nvPr/>
        </p:nvPicPr>
        <p:blipFill>
          <a:blip r:embed="rId2"/>
          <a:stretch>
            <a:fillRect/>
          </a:stretch>
        </p:blipFill>
        <p:spPr>
          <a:xfrm>
            <a:off x="6629400" y="4558781"/>
            <a:ext cx="2385873" cy="2146819"/>
          </a:xfrm>
          <a:prstGeom prst="rect">
            <a:avLst/>
          </a:prstGeom>
        </p:spPr>
      </p:pic>
    </p:spTree>
    <p:extLst>
      <p:ext uri="{BB962C8B-B14F-4D97-AF65-F5344CB8AC3E}">
        <p14:creationId xmlns:p14="http://schemas.microsoft.com/office/powerpoint/2010/main" val="11653681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Bacterial STDS</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3600" dirty="0" smtClean="0"/>
              <a:t>Can be </a:t>
            </a:r>
            <a:r>
              <a:rPr lang="en-US" sz="3600" dirty="0" smtClean="0"/>
              <a:t>cured with </a:t>
            </a:r>
            <a:r>
              <a:rPr lang="en-US" sz="3600" dirty="0" smtClean="0"/>
              <a:t>antibiotics</a:t>
            </a:r>
          </a:p>
          <a:p>
            <a:r>
              <a:rPr lang="en-US" sz="3600" dirty="0" smtClean="0"/>
              <a:t>Can be acquired </a:t>
            </a:r>
            <a:r>
              <a:rPr lang="en-US" sz="3600" b="1" dirty="0" smtClean="0"/>
              <a:t>over and over </a:t>
            </a:r>
            <a:r>
              <a:rPr lang="en-US" sz="3600" dirty="0" smtClean="0"/>
              <a:t>again</a:t>
            </a:r>
          </a:p>
          <a:p>
            <a:r>
              <a:rPr lang="en-US" sz="3600" dirty="0" smtClean="0"/>
              <a:t>Both partners must be treated at the same time to be effective</a:t>
            </a:r>
            <a:endParaRPr lang="en-US" sz="3600" dirty="0"/>
          </a:p>
        </p:txBody>
      </p:sp>
    </p:spTree>
    <p:extLst>
      <p:ext uri="{BB962C8B-B14F-4D97-AF65-F5344CB8AC3E}">
        <p14:creationId xmlns:p14="http://schemas.microsoft.com/office/powerpoint/2010/main" val="2904899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Bacterial STDS</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5400" dirty="0" smtClean="0"/>
              <a:t>Chlamydia</a:t>
            </a:r>
          </a:p>
          <a:p>
            <a:r>
              <a:rPr lang="en-US" sz="5400" dirty="0" smtClean="0"/>
              <a:t>Gonorrhea</a:t>
            </a:r>
          </a:p>
          <a:p>
            <a:r>
              <a:rPr lang="en-US" sz="5400" dirty="0" smtClean="0"/>
              <a:t>Syphilis</a:t>
            </a:r>
            <a:endParaRPr lang="en-US" sz="5400" dirty="0"/>
          </a:p>
        </p:txBody>
      </p:sp>
    </p:spTree>
    <p:extLst>
      <p:ext uri="{BB962C8B-B14F-4D97-AF65-F5344CB8AC3E}">
        <p14:creationId xmlns:p14="http://schemas.microsoft.com/office/powerpoint/2010/main" val="167313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CHLAMYDIA</a:t>
            </a:r>
            <a:endParaRPr lang="en-US" dirty="0">
              <a:solidFill>
                <a:srgbClr val="00B050"/>
              </a:solidFill>
            </a:endParaRPr>
          </a:p>
        </p:txBody>
      </p:sp>
      <p:sp>
        <p:nvSpPr>
          <p:cNvPr id="3" name="Content Placeholder 2"/>
          <p:cNvSpPr>
            <a:spLocks noGrp="1"/>
          </p:cNvSpPr>
          <p:nvPr>
            <p:ph idx="1"/>
          </p:nvPr>
        </p:nvSpPr>
        <p:spPr>
          <a:xfrm>
            <a:off x="762000" y="685800"/>
            <a:ext cx="7543800" cy="4419600"/>
          </a:xfrm>
        </p:spPr>
        <p:txBody>
          <a:bodyPr>
            <a:normAutofit/>
          </a:bodyPr>
          <a:lstStyle/>
          <a:p>
            <a:r>
              <a:rPr lang="en-US" sz="2800" dirty="0" smtClean="0"/>
              <a:t>Over </a:t>
            </a:r>
            <a:r>
              <a:rPr lang="en-US" sz="2800" dirty="0" smtClean="0">
                <a:solidFill>
                  <a:srgbClr val="FF0000"/>
                </a:solidFill>
              </a:rPr>
              <a:t>1,000,000</a:t>
            </a:r>
            <a:r>
              <a:rPr lang="en-US" sz="2800" dirty="0" smtClean="0"/>
              <a:t> new cases a year-1/2 of these are in 15-17 </a:t>
            </a:r>
            <a:r>
              <a:rPr lang="en-US" sz="2800" dirty="0" err="1" smtClean="0"/>
              <a:t>yr</a:t>
            </a:r>
            <a:r>
              <a:rPr lang="en-US" sz="2800" dirty="0" smtClean="0"/>
              <a:t> olds</a:t>
            </a:r>
          </a:p>
          <a:p>
            <a:r>
              <a:rPr lang="en-US" sz="2800" dirty="0" smtClean="0"/>
              <a:t>If left untreated can </a:t>
            </a:r>
            <a:r>
              <a:rPr lang="en-US" sz="2800" dirty="0" smtClean="0">
                <a:solidFill>
                  <a:srgbClr val="FF0000"/>
                </a:solidFill>
              </a:rPr>
              <a:t>lead to PID </a:t>
            </a:r>
            <a:r>
              <a:rPr lang="en-US" sz="2800" dirty="0" smtClean="0"/>
              <a:t>(Leading cause of PID)</a:t>
            </a:r>
          </a:p>
          <a:p>
            <a:r>
              <a:rPr lang="en-US" sz="2800" dirty="0" smtClean="0"/>
              <a:t>Symptoms include:</a:t>
            </a:r>
          </a:p>
          <a:p>
            <a:pPr marL="0" indent="0">
              <a:buNone/>
            </a:pPr>
            <a:r>
              <a:rPr lang="en-US" sz="2800" dirty="0"/>
              <a:t>	</a:t>
            </a:r>
            <a:r>
              <a:rPr lang="en-US" sz="2800" dirty="0" smtClean="0"/>
              <a:t>yellow discharge from penis/vagina, painful 	urination, lower abdominal pain, swollen 	testicles, painful sex for </a:t>
            </a:r>
            <a:r>
              <a:rPr lang="en-US" sz="2800" dirty="0" smtClean="0"/>
              <a:t>women</a:t>
            </a:r>
          </a:p>
          <a:p>
            <a:r>
              <a:rPr lang="en-US" sz="2800" dirty="0" smtClean="0"/>
              <a:t>75% of women have no symptoms</a:t>
            </a:r>
            <a:endParaRPr lang="en-US" sz="2800" dirty="0"/>
          </a:p>
        </p:txBody>
      </p:sp>
    </p:spTree>
    <p:extLst>
      <p:ext uri="{BB962C8B-B14F-4D97-AF65-F5344CB8AC3E}">
        <p14:creationId xmlns:p14="http://schemas.microsoft.com/office/powerpoint/2010/main" val="235812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Gonorrhea</a:t>
            </a:r>
            <a:endParaRPr lang="en-US" dirty="0">
              <a:solidFill>
                <a:srgbClr val="00B050"/>
              </a:solidFill>
            </a:endParaRPr>
          </a:p>
        </p:txBody>
      </p:sp>
      <p:sp>
        <p:nvSpPr>
          <p:cNvPr id="3" name="Content Placeholder 2"/>
          <p:cNvSpPr>
            <a:spLocks noGrp="1"/>
          </p:cNvSpPr>
          <p:nvPr>
            <p:ph idx="1"/>
          </p:nvPr>
        </p:nvSpPr>
        <p:spPr>
          <a:xfrm>
            <a:off x="762000" y="685800"/>
            <a:ext cx="7543800" cy="4572000"/>
          </a:xfrm>
        </p:spPr>
        <p:txBody>
          <a:bodyPr/>
          <a:lstStyle/>
          <a:p>
            <a:r>
              <a:rPr lang="en-US" sz="2800" dirty="0" smtClean="0">
                <a:solidFill>
                  <a:srgbClr val="FF0000"/>
                </a:solidFill>
              </a:rPr>
              <a:t>300,000</a:t>
            </a:r>
            <a:r>
              <a:rPr lang="en-US" sz="2800" dirty="0" smtClean="0"/>
              <a:t> new cases a year, highest rate in </a:t>
            </a:r>
            <a:r>
              <a:rPr lang="en-US" sz="2800" dirty="0" smtClean="0"/>
              <a:t>15-19 year </a:t>
            </a:r>
            <a:r>
              <a:rPr lang="en-US" sz="2800" dirty="0" smtClean="0"/>
              <a:t>old females</a:t>
            </a:r>
          </a:p>
          <a:p>
            <a:r>
              <a:rPr lang="en-US" sz="2800" dirty="0" smtClean="0"/>
              <a:t>If left untreated </a:t>
            </a:r>
            <a:r>
              <a:rPr lang="en-US" sz="2800" dirty="0" smtClean="0"/>
              <a:t>is a leading</a:t>
            </a:r>
            <a:r>
              <a:rPr lang="en-US" sz="2800" dirty="0" smtClean="0"/>
              <a:t> cause of </a:t>
            </a:r>
            <a:r>
              <a:rPr lang="en-US" sz="2800" dirty="0" smtClean="0"/>
              <a:t>PID</a:t>
            </a:r>
          </a:p>
          <a:p>
            <a:r>
              <a:rPr lang="en-US" sz="2800" dirty="0" smtClean="0"/>
              <a:t>Symptoms include:</a:t>
            </a:r>
          </a:p>
          <a:p>
            <a:pPr marL="0" indent="0">
              <a:buNone/>
            </a:pPr>
            <a:r>
              <a:rPr lang="en-US" sz="2800" dirty="0"/>
              <a:t>	</a:t>
            </a:r>
            <a:r>
              <a:rPr lang="en-US" sz="2800" dirty="0" smtClean="0"/>
              <a:t>Discharge, rectal bleeding and constipation, 	painful and frequent urination for males, 	spotting for females</a:t>
            </a:r>
          </a:p>
          <a:p>
            <a:r>
              <a:rPr lang="en-US" sz="2800" dirty="0" smtClean="0"/>
              <a:t>Women often have no symptoms</a:t>
            </a:r>
          </a:p>
          <a:p>
            <a:pPr marL="0" indent="0">
              <a:buNone/>
            </a:pPr>
            <a:endParaRPr lang="en-US" dirty="0"/>
          </a:p>
        </p:txBody>
      </p:sp>
    </p:spTree>
    <p:extLst>
      <p:ext uri="{BB962C8B-B14F-4D97-AF65-F5344CB8AC3E}">
        <p14:creationId xmlns:p14="http://schemas.microsoft.com/office/powerpoint/2010/main" val="263167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PID-Pelvic </a:t>
            </a:r>
            <a:r>
              <a:rPr lang="en-US" dirty="0" err="1" smtClean="0">
                <a:solidFill>
                  <a:srgbClr val="00B050"/>
                </a:solidFill>
              </a:rPr>
              <a:t>Inflamatory</a:t>
            </a:r>
            <a:r>
              <a:rPr lang="en-US" dirty="0" smtClean="0">
                <a:solidFill>
                  <a:srgbClr val="00B050"/>
                </a:solidFill>
              </a:rPr>
              <a:t> Disease</a:t>
            </a:r>
            <a:endParaRPr lang="en-US" dirty="0">
              <a:solidFill>
                <a:srgbClr val="00B050"/>
              </a:solidFill>
            </a:endParaRPr>
          </a:p>
        </p:txBody>
      </p:sp>
      <p:sp>
        <p:nvSpPr>
          <p:cNvPr id="3" name="Content Placeholder 2"/>
          <p:cNvSpPr>
            <a:spLocks noGrp="1"/>
          </p:cNvSpPr>
          <p:nvPr>
            <p:ph idx="1"/>
          </p:nvPr>
        </p:nvSpPr>
        <p:spPr/>
        <p:txBody>
          <a:bodyPr>
            <a:normAutofit/>
          </a:bodyPr>
          <a:lstStyle/>
          <a:p>
            <a:endParaRPr lang="en-US" sz="2800" dirty="0" smtClean="0"/>
          </a:p>
          <a:p>
            <a:endParaRPr lang="en-US" sz="2800" dirty="0"/>
          </a:p>
          <a:p>
            <a:r>
              <a:rPr lang="en-US" sz="2800" dirty="0" smtClean="0"/>
              <a:t>Chronic </a:t>
            </a:r>
            <a:r>
              <a:rPr lang="en-US" sz="2800" dirty="0" smtClean="0"/>
              <a:t>painful infection of the female reproductive tract</a:t>
            </a:r>
          </a:p>
          <a:p>
            <a:r>
              <a:rPr lang="en-US" sz="2800" dirty="0" smtClean="0"/>
              <a:t>Results from untreated chlamydia or gonorrhea</a:t>
            </a:r>
          </a:p>
          <a:p>
            <a:r>
              <a:rPr lang="en-US" sz="2800" dirty="0" smtClean="0"/>
              <a:t>Treated with antibiotics</a:t>
            </a:r>
          </a:p>
          <a:p>
            <a:r>
              <a:rPr lang="en-US" sz="2800" dirty="0" smtClean="0"/>
              <a:t>Affects over </a:t>
            </a:r>
            <a:r>
              <a:rPr lang="en-US" sz="2800" dirty="0" smtClean="0">
                <a:solidFill>
                  <a:srgbClr val="FF0000"/>
                </a:solidFill>
              </a:rPr>
              <a:t>1 million </a:t>
            </a:r>
            <a:r>
              <a:rPr lang="en-US" sz="2800" dirty="0" smtClean="0"/>
              <a:t>women each year</a:t>
            </a:r>
            <a:endParaRPr lang="en-US" sz="2800" dirty="0"/>
          </a:p>
        </p:txBody>
      </p:sp>
      <p:pic>
        <p:nvPicPr>
          <p:cNvPr id="4" name="Picture 3"/>
          <p:cNvPicPr>
            <a:picLocks noChangeAspect="1"/>
          </p:cNvPicPr>
          <p:nvPr/>
        </p:nvPicPr>
        <p:blipFill>
          <a:blip r:embed="rId2"/>
          <a:stretch>
            <a:fillRect/>
          </a:stretch>
        </p:blipFill>
        <p:spPr>
          <a:xfrm>
            <a:off x="5791200" y="7776"/>
            <a:ext cx="3090227" cy="1752600"/>
          </a:xfrm>
          <a:prstGeom prst="rect">
            <a:avLst/>
          </a:prstGeom>
        </p:spPr>
      </p:pic>
    </p:spTree>
    <p:extLst>
      <p:ext uri="{BB962C8B-B14F-4D97-AF65-F5344CB8AC3E}">
        <p14:creationId xmlns:p14="http://schemas.microsoft.com/office/powerpoint/2010/main" val="242403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Syphilis</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10,000 new cases a year</a:t>
            </a:r>
          </a:p>
          <a:p>
            <a:r>
              <a:rPr lang="en-US" dirty="0" smtClean="0"/>
              <a:t>If left untreated can lead to paralysis, blindness, insanity or death</a:t>
            </a:r>
          </a:p>
          <a:p>
            <a:r>
              <a:rPr lang="en-US" dirty="0" smtClean="0"/>
              <a:t>Causes a painless sore (chancre) to appear in 10-90 days</a:t>
            </a:r>
          </a:p>
          <a:p>
            <a:r>
              <a:rPr lang="en-US" dirty="0" smtClean="0"/>
              <a:t>If left untreated causes flue like symptoms, rash on the  palms of hands or soles of the feet</a:t>
            </a:r>
          </a:p>
          <a:p>
            <a:r>
              <a:rPr lang="en-US" dirty="0" smtClean="0"/>
              <a:t>Very contagious</a:t>
            </a:r>
          </a:p>
          <a:p>
            <a:r>
              <a:rPr lang="en-US" dirty="0" smtClean="0"/>
              <a:t>Lies dormant in the body causing organ damage, blindness, paralysis and death</a:t>
            </a:r>
            <a:endParaRPr lang="en-US" dirty="0"/>
          </a:p>
        </p:txBody>
      </p:sp>
    </p:spTree>
    <p:extLst>
      <p:ext uri="{BB962C8B-B14F-4D97-AF65-F5344CB8AC3E}">
        <p14:creationId xmlns:p14="http://schemas.microsoft.com/office/powerpoint/2010/main" val="336747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Viral STDS</a:t>
            </a:r>
            <a:endParaRPr lang="en-US" dirty="0">
              <a:solidFill>
                <a:srgbClr val="7030A0"/>
              </a:solidFill>
            </a:endParaRPr>
          </a:p>
        </p:txBody>
      </p:sp>
      <p:sp>
        <p:nvSpPr>
          <p:cNvPr id="3" name="Content Placeholder 2"/>
          <p:cNvSpPr>
            <a:spLocks noGrp="1"/>
          </p:cNvSpPr>
          <p:nvPr>
            <p:ph idx="1"/>
          </p:nvPr>
        </p:nvSpPr>
        <p:spPr>
          <a:xfrm>
            <a:off x="762000" y="685800"/>
            <a:ext cx="7543800" cy="4495800"/>
          </a:xfrm>
        </p:spPr>
        <p:txBody>
          <a:bodyPr>
            <a:normAutofit lnSpcReduction="10000"/>
          </a:bodyPr>
          <a:lstStyle/>
          <a:p>
            <a:r>
              <a:rPr lang="en-US" sz="3200" dirty="0" smtClean="0">
                <a:solidFill>
                  <a:srgbClr val="FF0000"/>
                </a:solidFill>
              </a:rPr>
              <a:t>Cannot be cured</a:t>
            </a:r>
            <a:r>
              <a:rPr lang="en-US" sz="3200" dirty="0" smtClean="0"/>
              <a:t>; you’re infected for life</a:t>
            </a:r>
          </a:p>
          <a:p>
            <a:r>
              <a:rPr lang="en-US" sz="3200" dirty="0" smtClean="0"/>
              <a:t>Common viral STDs:</a:t>
            </a:r>
          </a:p>
          <a:p>
            <a:pPr marL="0" indent="0">
              <a:buNone/>
            </a:pPr>
            <a:r>
              <a:rPr lang="en-US" sz="3200" dirty="0"/>
              <a:t>	</a:t>
            </a:r>
            <a:r>
              <a:rPr lang="en-US" sz="3200" dirty="0" smtClean="0"/>
              <a:t>		HIV</a:t>
            </a:r>
          </a:p>
          <a:p>
            <a:pPr marL="0" indent="0">
              <a:buNone/>
            </a:pPr>
            <a:r>
              <a:rPr lang="en-US" sz="3200" dirty="0"/>
              <a:t>	</a:t>
            </a:r>
            <a:r>
              <a:rPr lang="en-US" sz="3200" dirty="0" smtClean="0"/>
              <a:t>		Genital Herpes</a:t>
            </a:r>
          </a:p>
          <a:p>
            <a:pPr marL="0" indent="0">
              <a:buNone/>
            </a:pPr>
            <a:r>
              <a:rPr lang="en-US" sz="3200" dirty="0"/>
              <a:t>	</a:t>
            </a:r>
            <a:r>
              <a:rPr lang="en-US" sz="3200" dirty="0" smtClean="0"/>
              <a:t>		Genital Warts (HPV)</a:t>
            </a:r>
          </a:p>
          <a:p>
            <a:pPr marL="0" indent="0">
              <a:buNone/>
            </a:pPr>
            <a:r>
              <a:rPr lang="en-US" sz="3200" dirty="0"/>
              <a:t>	</a:t>
            </a:r>
            <a:r>
              <a:rPr lang="en-US" sz="3200" dirty="0" smtClean="0"/>
              <a:t>		Hepatitis </a:t>
            </a:r>
            <a:r>
              <a:rPr lang="en-US" sz="3200" dirty="0" smtClean="0"/>
              <a:t>B</a:t>
            </a:r>
          </a:p>
          <a:p>
            <a:r>
              <a:rPr lang="en-US" sz="3200" dirty="0" smtClean="0"/>
              <a:t>May be controlled with anti-viral meds</a:t>
            </a:r>
            <a:endParaRPr lang="en-US" sz="3200" dirty="0" smtClean="0"/>
          </a:p>
          <a:p>
            <a:pPr marL="0" indent="0">
              <a:buNone/>
            </a:pPr>
            <a:r>
              <a:rPr lang="en-US" dirty="0"/>
              <a:t>	</a:t>
            </a:r>
          </a:p>
        </p:txBody>
      </p:sp>
    </p:spTree>
    <p:extLst>
      <p:ext uri="{BB962C8B-B14F-4D97-AF65-F5344CB8AC3E}">
        <p14:creationId xmlns:p14="http://schemas.microsoft.com/office/powerpoint/2010/main" val="230726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STD?</a:t>
            </a:r>
            <a:endParaRPr lang="en-US" dirty="0"/>
          </a:p>
        </p:txBody>
      </p:sp>
      <p:sp>
        <p:nvSpPr>
          <p:cNvPr id="3" name="Content Placeholder 2"/>
          <p:cNvSpPr>
            <a:spLocks noGrp="1"/>
          </p:cNvSpPr>
          <p:nvPr>
            <p:ph idx="1"/>
          </p:nvPr>
        </p:nvSpPr>
        <p:spPr/>
        <p:txBody>
          <a:bodyPr>
            <a:normAutofit/>
          </a:bodyPr>
          <a:lstStyle/>
          <a:p>
            <a:r>
              <a:rPr lang="en-US" sz="3600" dirty="0" smtClean="0"/>
              <a:t>STD=sexually transmitted disease</a:t>
            </a:r>
          </a:p>
          <a:p>
            <a:r>
              <a:rPr lang="en-US" sz="3600" dirty="0" smtClean="0"/>
              <a:t>Also called an STI</a:t>
            </a:r>
          </a:p>
          <a:p>
            <a:r>
              <a:rPr lang="en-US" sz="3600" dirty="0" smtClean="0"/>
              <a:t>Infection transmitted by sexual contact </a:t>
            </a:r>
          </a:p>
        </p:txBody>
      </p:sp>
      <p:pic>
        <p:nvPicPr>
          <p:cNvPr id="4" name="Picture 3"/>
          <p:cNvPicPr>
            <a:picLocks noChangeAspect="1"/>
          </p:cNvPicPr>
          <p:nvPr/>
        </p:nvPicPr>
        <p:blipFill>
          <a:blip r:embed="rId2"/>
          <a:stretch>
            <a:fillRect/>
          </a:stretch>
        </p:blipFill>
        <p:spPr>
          <a:xfrm>
            <a:off x="6705600" y="3314700"/>
            <a:ext cx="2200275" cy="2857500"/>
          </a:xfrm>
          <a:prstGeom prst="rect">
            <a:avLst/>
          </a:prstGeom>
        </p:spPr>
      </p:pic>
      <p:pic>
        <p:nvPicPr>
          <p:cNvPr id="5" name="Picture 4"/>
          <p:cNvPicPr>
            <a:picLocks noChangeAspect="1"/>
          </p:cNvPicPr>
          <p:nvPr/>
        </p:nvPicPr>
        <p:blipFill>
          <a:blip r:embed="rId3"/>
          <a:stretch>
            <a:fillRect/>
          </a:stretch>
        </p:blipFill>
        <p:spPr>
          <a:xfrm>
            <a:off x="7339012" y="457200"/>
            <a:ext cx="1266825" cy="1097070"/>
          </a:xfrm>
          <a:prstGeom prst="rect">
            <a:avLst/>
          </a:prstGeom>
        </p:spPr>
      </p:pic>
      <p:pic>
        <p:nvPicPr>
          <p:cNvPr id="6" name="Picture 5"/>
          <p:cNvPicPr>
            <a:picLocks noChangeAspect="1"/>
          </p:cNvPicPr>
          <p:nvPr/>
        </p:nvPicPr>
        <p:blipFill>
          <a:blip r:embed="rId4"/>
          <a:stretch>
            <a:fillRect/>
          </a:stretch>
        </p:blipFill>
        <p:spPr>
          <a:xfrm>
            <a:off x="2900362" y="3505200"/>
            <a:ext cx="3205163" cy="1599552"/>
          </a:xfrm>
          <a:prstGeom prst="rect">
            <a:avLst/>
          </a:prstGeom>
        </p:spPr>
      </p:pic>
    </p:spTree>
    <p:extLst>
      <p:ext uri="{BB962C8B-B14F-4D97-AF65-F5344CB8AC3E}">
        <p14:creationId xmlns:p14="http://schemas.microsoft.com/office/powerpoint/2010/main" val="381255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Genital Herpes</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800" dirty="0" smtClean="0"/>
              <a:t>1 in 5 sexually active people will get Herpes Simplex 2</a:t>
            </a:r>
          </a:p>
          <a:p>
            <a:r>
              <a:rPr lang="en-US" sz="2800" dirty="0" smtClean="0"/>
              <a:t>1 in 4 women</a:t>
            </a:r>
          </a:p>
          <a:p>
            <a:r>
              <a:rPr lang="en-US" sz="2800" dirty="0" smtClean="0"/>
              <a:t>1 in 8 men</a:t>
            </a:r>
          </a:p>
          <a:p>
            <a:r>
              <a:rPr lang="en-US" sz="2800" dirty="0" smtClean="0"/>
              <a:t>It is painful and embarrassing but there are no long term heath risks</a:t>
            </a:r>
            <a:endParaRPr lang="en-US" sz="2800" dirty="0"/>
          </a:p>
        </p:txBody>
      </p:sp>
    </p:spTree>
    <p:extLst>
      <p:ext uri="{BB962C8B-B14F-4D97-AF65-F5344CB8AC3E}">
        <p14:creationId xmlns:p14="http://schemas.microsoft.com/office/powerpoint/2010/main" val="272042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Symptoms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t>Itchy blisters on the genitals and surrounding area</a:t>
            </a:r>
          </a:p>
          <a:p>
            <a:r>
              <a:rPr lang="en-US" sz="2800" dirty="0" smtClean="0"/>
              <a:t>Outbreaks usually become less frequent over time</a:t>
            </a:r>
          </a:p>
          <a:p>
            <a:r>
              <a:rPr lang="en-US" sz="2800" dirty="0" smtClean="0"/>
              <a:t>Transmission can occur even between outbreaks</a:t>
            </a:r>
          </a:p>
          <a:p>
            <a:r>
              <a:rPr lang="en-US" sz="2800" dirty="0" smtClean="0"/>
              <a:t>Many infected people never have an outbreak</a:t>
            </a:r>
            <a:endParaRPr lang="en-US" sz="2800" dirty="0"/>
          </a:p>
        </p:txBody>
      </p:sp>
    </p:spTree>
    <p:extLst>
      <p:ext uri="{BB962C8B-B14F-4D97-AF65-F5344CB8AC3E}">
        <p14:creationId xmlns:p14="http://schemas.microsoft.com/office/powerpoint/2010/main" val="407338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sz="3200" dirty="0" smtClean="0"/>
              <a:t>Meds can reduce symptoms during outbreaks</a:t>
            </a:r>
          </a:p>
          <a:p>
            <a:r>
              <a:rPr lang="en-US" sz="3200" dirty="0" smtClean="0"/>
              <a:t>Anti-viral meds help reduce transmission</a:t>
            </a:r>
          </a:p>
          <a:p>
            <a:r>
              <a:rPr lang="en-US" sz="3200" dirty="0" smtClean="0">
                <a:solidFill>
                  <a:srgbClr val="FF0000"/>
                </a:solidFill>
              </a:rPr>
              <a:t>DO NOT HAVE SEX DURING OUTBREAKS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884048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HPV = Human Papillomavirus</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3200" dirty="0" smtClean="0"/>
              <a:t>More than 100 viruses in the HPV family</a:t>
            </a:r>
          </a:p>
          <a:p>
            <a:r>
              <a:rPr lang="en-US" sz="3200" dirty="0" smtClean="0"/>
              <a:t>40 of these are sexually transmitted</a:t>
            </a:r>
          </a:p>
          <a:p>
            <a:r>
              <a:rPr lang="en-US" sz="3200" dirty="0" smtClean="0"/>
              <a:t>An estimated </a:t>
            </a:r>
            <a:r>
              <a:rPr lang="en-US" sz="3200" dirty="0" smtClean="0">
                <a:solidFill>
                  <a:srgbClr val="FF0000"/>
                </a:solidFill>
              </a:rPr>
              <a:t>½ of all sexually active </a:t>
            </a:r>
            <a:r>
              <a:rPr lang="en-US" sz="3200" dirty="0" smtClean="0"/>
              <a:t>people will be infected.</a:t>
            </a:r>
            <a:endParaRPr lang="en-US" sz="3200" dirty="0"/>
          </a:p>
        </p:txBody>
      </p:sp>
      <p:pic>
        <p:nvPicPr>
          <p:cNvPr id="4" name="Picture 3"/>
          <p:cNvPicPr>
            <a:picLocks noChangeAspect="1"/>
          </p:cNvPicPr>
          <p:nvPr/>
        </p:nvPicPr>
        <p:blipFill>
          <a:blip r:embed="rId2"/>
          <a:stretch>
            <a:fillRect/>
          </a:stretch>
        </p:blipFill>
        <p:spPr>
          <a:xfrm>
            <a:off x="4876800" y="3276600"/>
            <a:ext cx="4038600" cy="2895600"/>
          </a:xfrm>
          <a:prstGeom prst="rect">
            <a:avLst/>
          </a:prstGeom>
        </p:spPr>
      </p:pic>
    </p:spTree>
    <p:extLst>
      <p:ext uri="{BB962C8B-B14F-4D97-AF65-F5344CB8AC3E}">
        <p14:creationId xmlns:p14="http://schemas.microsoft.com/office/powerpoint/2010/main" val="332185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a:bodyPr>
          <a:lstStyle/>
          <a:p>
            <a:r>
              <a:rPr lang="en-US" sz="3200" dirty="0" smtClean="0"/>
              <a:t>Warts on the penis, anus or groin, or in the throat</a:t>
            </a:r>
          </a:p>
          <a:p>
            <a:r>
              <a:rPr lang="en-US" sz="3200" dirty="0" smtClean="0"/>
              <a:t>Warts may be flat, raised or cauliflower shaped</a:t>
            </a:r>
          </a:p>
          <a:p>
            <a:r>
              <a:rPr lang="en-US" sz="3200" dirty="0" smtClean="0"/>
              <a:t>Warts may grow, remain the same or disappear</a:t>
            </a:r>
          </a:p>
          <a:p>
            <a:r>
              <a:rPr lang="en-US" sz="3200" dirty="0" smtClean="0"/>
              <a:t>Most infected people have no symptoms</a:t>
            </a:r>
            <a:endParaRPr lang="en-US" sz="3200" dirty="0"/>
          </a:p>
        </p:txBody>
      </p:sp>
      <p:pic>
        <p:nvPicPr>
          <p:cNvPr id="4" name="Picture 3"/>
          <p:cNvPicPr>
            <a:picLocks noChangeAspect="1"/>
          </p:cNvPicPr>
          <p:nvPr/>
        </p:nvPicPr>
        <p:blipFill>
          <a:blip r:embed="rId2"/>
          <a:stretch>
            <a:fillRect/>
          </a:stretch>
        </p:blipFill>
        <p:spPr>
          <a:xfrm>
            <a:off x="4791269" y="4607798"/>
            <a:ext cx="3505200" cy="2279749"/>
          </a:xfrm>
          <a:prstGeom prst="rect">
            <a:avLst/>
          </a:prstGeom>
        </p:spPr>
      </p:pic>
    </p:spTree>
    <p:extLst>
      <p:ext uri="{BB962C8B-B14F-4D97-AF65-F5344CB8AC3E}">
        <p14:creationId xmlns:p14="http://schemas.microsoft.com/office/powerpoint/2010/main" val="398754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a:bodyPr>
          <a:lstStyle/>
          <a:p>
            <a:r>
              <a:rPr lang="en-US" sz="3200" dirty="0" smtClean="0"/>
              <a:t>Cancer of the Cervix</a:t>
            </a:r>
          </a:p>
          <a:p>
            <a:r>
              <a:rPr lang="en-US" sz="3200" dirty="0" smtClean="0"/>
              <a:t>Cancer of the Penis</a:t>
            </a:r>
          </a:p>
          <a:p>
            <a:r>
              <a:rPr lang="en-US" sz="3200" dirty="0" smtClean="0"/>
              <a:t>Cancer of the Vagina</a:t>
            </a:r>
          </a:p>
          <a:p>
            <a:r>
              <a:rPr lang="en-US" sz="3200" dirty="0" smtClean="0"/>
              <a:t>Cancer of the Anus</a:t>
            </a:r>
            <a:endParaRPr lang="en-US" sz="3200" dirty="0"/>
          </a:p>
        </p:txBody>
      </p:sp>
      <p:pic>
        <p:nvPicPr>
          <p:cNvPr id="4" name="Picture 3"/>
          <p:cNvPicPr>
            <a:picLocks noChangeAspect="1"/>
          </p:cNvPicPr>
          <p:nvPr/>
        </p:nvPicPr>
        <p:blipFill>
          <a:blip r:embed="rId2"/>
          <a:stretch>
            <a:fillRect/>
          </a:stretch>
        </p:blipFill>
        <p:spPr>
          <a:xfrm>
            <a:off x="5353050" y="2628900"/>
            <a:ext cx="2571750" cy="2857500"/>
          </a:xfrm>
          <a:prstGeom prst="rect">
            <a:avLst/>
          </a:prstGeom>
        </p:spPr>
      </p:pic>
    </p:spTree>
    <p:extLst>
      <p:ext uri="{BB962C8B-B14F-4D97-AF65-F5344CB8AC3E}">
        <p14:creationId xmlns:p14="http://schemas.microsoft.com/office/powerpoint/2010/main" val="298312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HPV Vaccine</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3200" dirty="0" smtClean="0"/>
              <a:t>Protects against 70% of the strains responsible for cervical cancer and some genital warts</a:t>
            </a:r>
          </a:p>
          <a:p>
            <a:r>
              <a:rPr lang="en-US" sz="3200" dirty="0" smtClean="0"/>
              <a:t>Must be given before the infection occurs</a:t>
            </a:r>
          </a:p>
          <a:p>
            <a:r>
              <a:rPr lang="en-US" sz="3200" dirty="0" smtClean="0"/>
              <a:t>Vaccine is approved for men and women</a:t>
            </a:r>
            <a:endParaRPr lang="en-US" sz="3200" dirty="0"/>
          </a:p>
        </p:txBody>
      </p:sp>
    </p:spTree>
    <p:extLst>
      <p:ext uri="{BB962C8B-B14F-4D97-AF65-F5344CB8AC3E}">
        <p14:creationId xmlns:p14="http://schemas.microsoft.com/office/powerpoint/2010/main" val="4158973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sz="3200" dirty="0" smtClean="0"/>
              <a:t>Warts can be removed</a:t>
            </a:r>
          </a:p>
          <a:p>
            <a:r>
              <a:rPr lang="en-US" sz="3200" dirty="0" smtClean="0"/>
              <a:t>Pre-cancerous tissue detected in Pap Smears can be removed</a:t>
            </a:r>
          </a:p>
          <a:p>
            <a:r>
              <a:rPr lang="en-US" sz="3200" dirty="0" smtClean="0"/>
              <a:t>No medication exists for treatment</a:t>
            </a:r>
            <a:endParaRPr lang="en-US" sz="3200" dirty="0"/>
          </a:p>
        </p:txBody>
      </p:sp>
    </p:spTree>
    <p:extLst>
      <p:ext uri="{BB962C8B-B14F-4D97-AF65-F5344CB8AC3E}">
        <p14:creationId xmlns:p14="http://schemas.microsoft.com/office/powerpoint/2010/main" val="3851991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Hepatitis B</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3200" dirty="0" smtClean="0"/>
              <a:t>About </a:t>
            </a:r>
            <a:r>
              <a:rPr lang="en-US" sz="3200" dirty="0" smtClean="0">
                <a:solidFill>
                  <a:srgbClr val="FF0000"/>
                </a:solidFill>
              </a:rPr>
              <a:t>5,000 </a:t>
            </a:r>
            <a:r>
              <a:rPr lang="en-US" sz="3200" dirty="0" smtClean="0"/>
              <a:t>new cases a year</a:t>
            </a:r>
          </a:p>
          <a:p>
            <a:r>
              <a:rPr lang="en-US" sz="3200" dirty="0" smtClean="0"/>
              <a:t>Virus infects the liver</a:t>
            </a:r>
          </a:p>
          <a:p>
            <a:r>
              <a:rPr lang="en-US" sz="3200" dirty="0" smtClean="0"/>
              <a:t>Can cause liver cancer, failure and death</a:t>
            </a:r>
          </a:p>
          <a:p>
            <a:r>
              <a:rPr lang="en-US" sz="3200" dirty="0" smtClean="0"/>
              <a:t>44 states require vaccine for public school attendance</a:t>
            </a:r>
            <a:endParaRPr lang="en-US" sz="3200" dirty="0"/>
          </a:p>
        </p:txBody>
      </p:sp>
    </p:spTree>
    <p:extLst>
      <p:ext uri="{BB962C8B-B14F-4D97-AF65-F5344CB8AC3E}">
        <p14:creationId xmlns:p14="http://schemas.microsoft.com/office/powerpoint/2010/main" val="643978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Other types of STD</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600" dirty="0" smtClean="0"/>
              <a:t>Protozoa</a:t>
            </a:r>
          </a:p>
          <a:p>
            <a:r>
              <a:rPr lang="en-US" sz="3600" dirty="0" smtClean="0"/>
              <a:t>Parasitic</a:t>
            </a:r>
            <a:endParaRPr lang="en-US" sz="3600" dirty="0"/>
          </a:p>
        </p:txBody>
      </p:sp>
      <p:pic>
        <p:nvPicPr>
          <p:cNvPr id="4" name="Picture 3"/>
          <p:cNvPicPr>
            <a:picLocks noChangeAspect="1"/>
          </p:cNvPicPr>
          <p:nvPr/>
        </p:nvPicPr>
        <p:blipFill>
          <a:blip r:embed="rId2"/>
          <a:stretch>
            <a:fillRect/>
          </a:stretch>
        </p:blipFill>
        <p:spPr>
          <a:xfrm>
            <a:off x="3556000" y="1905000"/>
            <a:ext cx="3911600" cy="2933700"/>
          </a:xfrm>
          <a:prstGeom prst="rect">
            <a:avLst/>
          </a:prstGeom>
        </p:spPr>
      </p:pic>
    </p:spTree>
    <p:extLst>
      <p:ext uri="{BB962C8B-B14F-4D97-AF65-F5344CB8AC3E}">
        <p14:creationId xmlns:p14="http://schemas.microsoft.com/office/powerpoint/2010/main" val="328254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2286000"/>
          </a:xfrm>
        </p:spPr>
        <p:txBody>
          <a:bodyPr>
            <a:normAutofit/>
          </a:bodyPr>
          <a:lstStyle/>
          <a:p>
            <a:r>
              <a:rPr lang="en-US" dirty="0" smtClean="0"/>
              <a:t>Worried about STD’S?</a:t>
            </a:r>
            <a:br>
              <a:rPr lang="en-US" dirty="0" smtClean="0"/>
            </a:br>
            <a:r>
              <a:rPr lang="en-US" dirty="0" smtClean="0"/>
              <a:t>             You </a:t>
            </a:r>
            <a:r>
              <a:rPr lang="en-US" dirty="0" err="1" smtClean="0"/>
              <a:t>shoud</a:t>
            </a:r>
            <a:r>
              <a:rPr lang="en-US" dirty="0" smtClean="0"/>
              <a:t> be……</a:t>
            </a:r>
            <a:r>
              <a:rPr lang="en-US" dirty="0" smtClean="0"/>
              <a:t>	</a:t>
            </a:r>
            <a:endParaRPr lang="en-US" dirty="0"/>
          </a:p>
        </p:txBody>
      </p:sp>
      <p:sp>
        <p:nvSpPr>
          <p:cNvPr id="3" name="Content Placeholder 2"/>
          <p:cNvSpPr>
            <a:spLocks noGrp="1"/>
          </p:cNvSpPr>
          <p:nvPr>
            <p:ph idx="1"/>
          </p:nvPr>
        </p:nvSpPr>
        <p:spPr>
          <a:xfrm>
            <a:off x="0" y="457200"/>
            <a:ext cx="9067800" cy="4800600"/>
          </a:xfrm>
        </p:spPr>
        <p:txBody>
          <a:bodyPr>
            <a:normAutofit/>
          </a:bodyPr>
          <a:lstStyle/>
          <a:p>
            <a:r>
              <a:rPr lang="en-US" b="1" dirty="0" smtClean="0">
                <a:solidFill>
                  <a:srgbClr val="FF0000"/>
                </a:solidFill>
              </a:rPr>
              <a:t>Go undiagnosed </a:t>
            </a:r>
          </a:p>
          <a:p>
            <a:r>
              <a:rPr lang="en-US" dirty="0" smtClean="0"/>
              <a:t>Having an </a:t>
            </a:r>
            <a:r>
              <a:rPr lang="en-US" b="1" dirty="0" smtClean="0">
                <a:solidFill>
                  <a:srgbClr val="FF0000"/>
                </a:solidFill>
              </a:rPr>
              <a:t>STD increases your risk of other STD’s and HIV infection</a:t>
            </a:r>
          </a:p>
          <a:p>
            <a:r>
              <a:rPr lang="en-US" dirty="0" smtClean="0"/>
              <a:t>Have periods of time where the person is </a:t>
            </a:r>
            <a:r>
              <a:rPr lang="en-US" b="1" dirty="0" smtClean="0">
                <a:solidFill>
                  <a:srgbClr val="FF0000"/>
                </a:solidFill>
              </a:rPr>
              <a:t>symptomless</a:t>
            </a:r>
            <a:r>
              <a:rPr lang="en-US" dirty="0" smtClean="0"/>
              <a:t> and therefore you can unknowingly transmit them</a:t>
            </a:r>
          </a:p>
          <a:p>
            <a:r>
              <a:rPr lang="en-US" dirty="0" smtClean="0"/>
              <a:t>Half of all STD’s occur in people under the age of 25</a:t>
            </a:r>
          </a:p>
          <a:p>
            <a:r>
              <a:rPr lang="en-US" b="1" dirty="0" smtClean="0">
                <a:solidFill>
                  <a:srgbClr val="FF0000"/>
                </a:solidFill>
              </a:rPr>
              <a:t>One in four</a:t>
            </a:r>
            <a:r>
              <a:rPr lang="en-US" dirty="0" smtClean="0"/>
              <a:t> cases happen in teenagers</a:t>
            </a:r>
          </a:p>
          <a:p>
            <a:r>
              <a:rPr lang="en-US" dirty="0" smtClean="0"/>
              <a:t>The age group 15-24 has 5 times the normal rate of Chlamydia, 4 times the normal rate of gonorrhea, and 3 times the normal rate of </a:t>
            </a:r>
            <a:r>
              <a:rPr lang="en-US" dirty="0" smtClean="0"/>
              <a:t>syphilis</a:t>
            </a:r>
          </a:p>
          <a:p>
            <a:r>
              <a:rPr lang="en-US" dirty="0" smtClean="0"/>
              <a:t>Being infected with one STD increases your risk of getting others</a:t>
            </a:r>
            <a:endParaRPr lang="en-US" dirty="0" smtClean="0"/>
          </a:p>
          <a:p>
            <a:endParaRPr lang="en-US" dirty="0"/>
          </a:p>
        </p:txBody>
      </p:sp>
    </p:spTree>
    <p:extLst>
      <p:ext uri="{BB962C8B-B14F-4D97-AF65-F5344CB8AC3E}">
        <p14:creationId xmlns:p14="http://schemas.microsoft.com/office/powerpoint/2010/main" val="24477306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Trichomoniasis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3200" dirty="0" smtClean="0"/>
              <a:t>Caused by a protozoa</a:t>
            </a:r>
          </a:p>
          <a:p>
            <a:r>
              <a:rPr lang="en-US" sz="3200" dirty="0" smtClean="0">
                <a:solidFill>
                  <a:srgbClr val="FF0000"/>
                </a:solidFill>
              </a:rPr>
              <a:t>7.4 million </a:t>
            </a:r>
            <a:r>
              <a:rPr lang="en-US" sz="3200" dirty="0" smtClean="0"/>
              <a:t>cases a year </a:t>
            </a:r>
            <a:r>
              <a:rPr lang="en-US" sz="3200" dirty="0" smtClean="0">
                <a:solidFill>
                  <a:srgbClr val="FF0000"/>
                </a:solidFill>
              </a:rPr>
              <a:t>(#1 STD)</a:t>
            </a:r>
          </a:p>
          <a:p>
            <a:r>
              <a:rPr lang="en-US" sz="3200" dirty="0" smtClean="0"/>
              <a:t>The </a:t>
            </a:r>
            <a:r>
              <a:rPr lang="en-US" sz="3200" b="1" dirty="0" smtClean="0">
                <a:solidFill>
                  <a:srgbClr val="FF0000"/>
                </a:solidFill>
              </a:rPr>
              <a:t>most common</a:t>
            </a:r>
            <a:r>
              <a:rPr lang="en-US" sz="3200" dirty="0" smtClean="0"/>
              <a:t>, curable STD among young </a:t>
            </a:r>
            <a:r>
              <a:rPr lang="en-US" sz="3200" dirty="0" smtClean="0"/>
              <a:t>women</a:t>
            </a:r>
          </a:p>
          <a:p>
            <a:r>
              <a:rPr lang="en-US" sz="3200" dirty="0" smtClean="0"/>
              <a:t>Condoms prevent transmission</a:t>
            </a:r>
            <a:endParaRPr lang="en-US" sz="3200" dirty="0"/>
          </a:p>
        </p:txBody>
      </p:sp>
    </p:spTree>
    <p:extLst>
      <p:ext uri="{BB962C8B-B14F-4D97-AF65-F5344CB8AC3E}">
        <p14:creationId xmlns:p14="http://schemas.microsoft.com/office/powerpoint/2010/main" val="917245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sz="2800" dirty="0" smtClean="0"/>
              <a:t>Appear in 1-4 weeks</a:t>
            </a:r>
          </a:p>
          <a:p>
            <a:r>
              <a:rPr lang="en-US" sz="2800" dirty="0" smtClean="0"/>
              <a:t>Frothy, smelly vaginal discharge</a:t>
            </a:r>
          </a:p>
          <a:p>
            <a:r>
              <a:rPr lang="en-US" sz="2800" dirty="0" smtClean="0"/>
              <a:t>Discharge from the penis</a:t>
            </a:r>
          </a:p>
          <a:p>
            <a:r>
              <a:rPr lang="en-US" sz="2800" dirty="0" smtClean="0"/>
              <a:t>Genital itching</a:t>
            </a:r>
          </a:p>
          <a:p>
            <a:r>
              <a:rPr lang="en-US" sz="2800" dirty="0" smtClean="0"/>
              <a:t>Painful intercourse</a:t>
            </a:r>
          </a:p>
          <a:p>
            <a:r>
              <a:rPr lang="en-US" sz="2800" dirty="0" smtClean="0"/>
              <a:t>Painful urination</a:t>
            </a:r>
          </a:p>
          <a:p>
            <a:r>
              <a:rPr lang="en-US" sz="2800" dirty="0" smtClean="0"/>
              <a:t>Men usually have no symptoms</a:t>
            </a:r>
          </a:p>
          <a:p>
            <a:pPr marL="0" indent="0">
              <a:buNone/>
            </a:pPr>
            <a:endParaRPr lang="en-US" dirty="0"/>
          </a:p>
        </p:txBody>
      </p:sp>
    </p:spTree>
    <p:extLst>
      <p:ext uri="{BB962C8B-B14F-4D97-AF65-F5344CB8AC3E}">
        <p14:creationId xmlns:p14="http://schemas.microsoft.com/office/powerpoint/2010/main" val="1246146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762000" y="685800"/>
            <a:ext cx="7543800" cy="4343400"/>
          </a:xfrm>
        </p:spPr>
        <p:txBody>
          <a:bodyPr/>
          <a:lstStyle/>
          <a:p>
            <a:r>
              <a:rPr lang="en-US" sz="3200" dirty="0" smtClean="0"/>
              <a:t>Anti-</a:t>
            </a:r>
            <a:r>
              <a:rPr lang="en-US" sz="3200" dirty="0" err="1" smtClean="0"/>
              <a:t>microbials</a:t>
            </a:r>
            <a:endParaRPr lang="en-US" sz="3200" dirty="0" smtClean="0"/>
          </a:p>
          <a:p>
            <a:r>
              <a:rPr lang="en-US" sz="3200" dirty="0" smtClean="0"/>
              <a:t>Repeat infections possible</a:t>
            </a:r>
          </a:p>
          <a:p>
            <a:r>
              <a:rPr lang="en-US" sz="3200" dirty="0" smtClean="0"/>
              <a:t>Both partners must be treated at the same time</a:t>
            </a:r>
          </a:p>
          <a:p>
            <a:pPr marL="0" indent="0">
              <a:buNone/>
            </a:pPr>
            <a:endParaRPr lang="en-US" dirty="0"/>
          </a:p>
        </p:txBody>
      </p:sp>
    </p:spTree>
    <p:extLst>
      <p:ext uri="{BB962C8B-B14F-4D97-AF65-F5344CB8AC3E}">
        <p14:creationId xmlns:p14="http://schemas.microsoft.com/office/powerpoint/2010/main" val="1181570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Pubic Lice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2800" dirty="0" smtClean="0"/>
              <a:t>Tiny wingless parasitic insects, also called “Crabs”</a:t>
            </a:r>
          </a:p>
          <a:p>
            <a:r>
              <a:rPr lang="en-US" sz="2800" dirty="0" smtClean="0"/>
              <a:t>Feed or burrow on blood</a:t>
            </a:r>
          </a:p>
          <a:p>
            <a:r>
              <a:rPr lang="en-US" sz="2800" dirty="0" smtClean="0"/>
              <a:t>Lay their eggs on skin</a:t>
            </a:r>
          </a:p>
          <a:p>
            <a:r>
              <a:rPr lang="en-US" sz="2800" dirty="0" smtClean="0"/>
              <a:t>New lice mature 2 weeks after hatching</a:t>
            </a:r>
          </a:p>
          <a:p>
            <a:r>
              <a:rPr lang="en-US" sz="2800" dirty="0" smtClean="0"/>
              <a:t>Transmitted by close physical contact, sharing towels or clothing</a:t>
            </a:r>
            <a:endParaRPr lang="en-US" sz="2800" dirty="0"/>
          </a:p>
        </p:txBody>
      </p:sp>
      <p:pic>
        <p:nvPicPr>
          <p:cNvPr id="4" name="Picture 3"/>
          <p:cNvPicPr>
            <a:picLocks noChangeAspect="1"/>
          </p:cNvPicPr>
          <p:nvPr/>
        </p:nvPicPr>
        <p:blipFill>
          <a:blip r:embed="rId2"/>
          <a:stretch>
            <a:fillRect/>
          </a:stretch>
        </p:blipFill>
        <p:spPr>
          <a:xfrm>
            <a:off x="4953000" y="4114800"/>
            <a:ext cx="2314575" cy="1752600"/>
          </a:xfrm>
          <a:prstGeom prst="rect">
            <a:avLst/>
          </a:prstGeom>
        </p:spPr>
      </p:pic>
    </p:spTree>
    <p:extLst>
      <p:ext uri="{BB962C8B-B14F-4D97-AF65-F5344CB8AC3E}">
        <p14:creationId xmlns:p14="http://schemas.microsoft.com/office/powerpoint/2010/main" val="2017104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Symptoms/Treatment</a:t>
            </a:r>
            <a:endParaRPr lang="en-US" dirty="0"/>
          </a:p>
        </p:txBody>
      </p:sp>
      <p:sp>
        <p:nvSpPr>
          <p:cNvPr id="3" name="Content Placeholder 2"/>
          <p:cNvSpPr>
            <a:spLocks noGrp="1"/>
          </p:cNvSpPr>
          <p:nvPr>
            <p:ph idx="1"/>
          </p:nvPr>
        </p:nvSpPr>
        <p:spPr/>
        <p:txBody>
          <a:bodyPr>
            <a:normAutofit fontScale="92500"/>
          </a:bodyPr>
          <a:lstStyle/>
          <a:p>
            <a:r>
              <a:rPr lang="en-US" sz="3200" dirty="0" smtClean="0"/>
              <a:t>Redness</a:t>
            </a:r>
          </a:p>
          <a:p>
            <a:r>
              <a:rPr lang="en-US" sz="3200" dirty="0" smtClean="0"/>
              <a:t>Swelling</a:t>
            </a:r>
          </a:p>
          <a:p>
            <a:r>
              <a:rPr lang="en-US" sz="3200" dirty="0" smtClean="0"/>
              <a:t>Itching</a:t>
            </a:r>
            <a:endParaRPr lang="en-US" sz="3200" dirty="0"/>
          </a:p>
          <a:p>
            <a:r>
              <a:rPr lang="en-US" sz="3200" dirty="0" smtClean="0"/>
              <a:t>Can quickly spread to anus, eyelashes and other areas of the </a:t>
            </a:r>
            <a:r>
              <a:rPr lang="en-US" sz="3200" dirty="0" smtClean="0"/>
              <a:t>body</a:t>
            </a:r>
          </a:p>
          <a:p>
            <a:endParaRPr lang="en-US" sz="3200" dirty="0"/>
          </a:p>
          <a:p>
            <a:r>
              <a:rPr lang="en-US" sz="3200" dirty="0"/>
              <a:t>Treated with </a:t>
            </a:r>
            <a:r>
              <a:rPr lang="en-US" sz="3200" dirty="0" smtClean="0"/>
              <a:t>specially </a:t>
            </a:r>
            <a:r>
              <a:rPr lang="en-US" sz="3200" dirty="0"/>
              <a:t>medicated shampoos</a:t>
            </a:r>
          </a:p>
          <a:p>
            <a:endParaRPr lang="en-US" sz="3200" dirty="0"/>
          </a:p>
        </p:txBody>
      </p:sp>
    </p:spTree>
    <p:extLst>
      <p:ext uri="{BB962C8B-B14F-4D97-AF65-F5344CB8AC3E}">
        <p14:creationId xmlns:p14="http://schemas.microsoft.com/office/powerpoint/2010/main" val="340628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4400"/>
          </a:xfrm>
        </p:spPr>
        <p:txBody>
          <a:bodyPr>
            <a:normAutofit/>
          </a:bodyPr>
          <a:lstStyle/>
          <a:p>
            <a:r>
              <a:rPr lang="en-US" dirty="0" smtClean="0">
                <a:solidFill>
                  <a:srgbClr val="FF0000"/>
                </a:solidFill>
              </a:rPr>
              <a:t>HIV/AIDS Pre Test</a:t>
            </a:r>
            <a:endParaRPr lang="en-US" dirty="0">
              <a:solidFill>
                <a:srgbClr val="FF0000"/>
              </a:solidFill>
            </a:endParaRPr>
          </a:p>
        </p:txBody>
      </p:sp>
      <p:sp>
        <p:nvSpPr>
          <p:cNvPr id="5" name="Content Placeholder 4"/>
          <p:cNvSpPr>
            <a:spLocks noGrp="1"/>
          </p:cNvSpPr>
          <p:nvPr>
            <p:ph idx="1"/>
          </p:nvPr>
        </p:nvSpPr>
        <p:spPr>
          <a:xfrm>
            <a:off x="457200" y="1295400"/>
            <a:ext cx="8229600" cy="4830763"/>
          </a:xfrm>
        </p:spPr>
        <p:txBody>
          <a:bodyPr>
            <a:normAutofit fontScale="47500" lnSpcReduction="20000"/>
          </a:bodyPr>
          <a:lstStyle/>
          <a:p>
            <a:pPr>
              <a:buNone/>
            </a:pPr>
            <a:r>
              <a:rPr lang="en-US" sz="5000" dirty="0" smtClean="0"/>
              <a:t>1. Which statement best describes the relationship between HIV and AIDS? </a:t>
            </a:r>
          </a:p>
          <a:p>
            <a:pPr marL="0" indent="0">
              <a:buNone/>
            </a:pPr>
            <a:r>
              <a:rPr lang="en-US" sz="5000" dirty="0" smtClean="0"/>
              <a:t>a. HIV and AIDS are the same thing. </a:t>
            </a:r>
          </a:p>
          <a:p>
            <a:pPr marL="0" indent="0">
              <a:buNone/>
            </a:pPr>
            <a:r>
              <a:rPr lang="en-US" sz="5000" dirty="0" smtClean="0"/>
              <a:t>b. HIV can be cured but AIDS cannot be. </a:t>
            </a:r>
          </a:p>
          <a:p>
            <a:pPr marL="0" indent="0">
              <a:buNone/>
            </a:pPr>
            <a:r>
              <a:rPr lang="en-US" sz="5000" dirty="0" smtClean="0"/>
              <a:t>c. HIV is the virus that causes AIDS. </a:t>
            </a:r>
          </a:p>
          <a:p>
            <a:pPr marL="0" indent="0">
              <a:buNone/>
            </a:pPr>
            <a:r>
              <a:rPr lang="en-US" sz="5000" dirty="0" smtClean="0"/>
              <a:t>d. HIV has no relationship to AIDS. </a:t>
            </a:r>
          </a:p>
          <a:p>
            <a:endParaRPr lang="en-US" sz="5000" dirty="0" smtClean="0"/>
          </a:p>
          <a:p>
            <a:pPr marL="0" indent="0">
              <a:buNone/>
            </a:pPr>
            <a:r>
              <a:rPr lang="en-US" sz="5000" dirty="0" smtClean="0"/>
              <a:t>2.  Which of these statements about HIV infection is true? </a:t>
            </a:r>
          </a:p>
          <a:p>
            <a:pPr marL="0" indent="0">
              <a:buNone/>
            </a:pPr>
            <a:r>
              <a:rPr lang="en-US" sz="5000" dirty="0" smtClean="0"/>
              <a:t>a. HIV attacks cells of the immune system. </a:t>
            </a:r>
          </a:p>
          <a:p>
            <a:pPr marL="0" indent="0">
              <a:buNone/>
            </a:pPr>
            <a:r>
              <a:rPr lang="en-US" sz="5000" dirty="0" smtClean="0"/>
              <a:t>b. HIV can be detected with a blood test. </a:t>
            </a:r>
          </a:p>
          <a:p>
            <a:pPr marL="0" indent="0">
              <a:buNone/>
            </a:pPr>
            <a:r>
              <a:rPr lang="en-US" sz="5000" dirty="0" smtClean="0"/>
              <a:t>c. HIV can lead to AIDS if untreated. </a:t>
            </a:r>
          </a:p>
          <a:p>
            <a:pPr marL="0" indent="0">
              <a:buNone/>
            </a:pPr>
            <a:r>
              <a:rPr lang="en-US" sz="5000" dirty="0" smtClean="0"/>
              <a:t>d. All of the above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ipe(down)">
                                      <p:cBhvr>
                                        <p:cTn id="10" dur="500"/>
                                        <p:tgtEl>
                                          <p:spTgt spid="5">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wipe(down)">
                                      <p:cBhvr>
                                        <p:cTn id="13" dur="500"/>
                                        <p:tgtEl>
                                          <p:spTgt spid="5">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wipe(down)">
                                      <p:cBhvr>
                                        <p:cTn id="16" dur="500"/>
                                        <p:tgtEl>
                                          <p:spTgt spid="5">
                                            <p:txEl>
                                              <p:pRg st="9" end="9"/>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wipe(down)">
                                      <p:cBhvr>
                                        <p:cTn id="1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153400" cy="369332"/>
          </a:xfrm>
          <a:prstGeom prst="rect">
            <a:avLst/>
          </a:prstGeom>
          <a:noFill/>
        </p:spPr>
        <p:txBody>
          <a:bodyPr wrap="square" rtlCol="0">
            <a:spAutoFit/>
          </a:bodyPr>
          <a:lstStyle/>
          <a:p>
            <a:r>
              <a:rPr lang="en-US" dirty="0" smtClean="0"/>
              <a:t>j</a:t>
            </a:r>
            <a:endParaRPr lang="en-US" dirty="0"/>
          </a:p>
        </p:txBody>
      </p:sp>
      <p:sp>
        <p:nvSpPr>
          <p:cNvPr id="5" name="TextBox 4"/>
          <p:cNvSpPr txBox="1"/>
          <p:nvPr/>
        </p:nvSpPr>
        <p:spPr>
          <a:xfrm>
            <a:off x="381000" y="304800"/>
            <a:ext cx="8610600" cy="5324535"/>
          </a:xfrm>
          <a:prstGeom prst="rect">
            <a:avLst/>
          </a:prstGeom>
          <a:noFill/>
        </p:spPr>
        <p:txBody>
          <a:bodyPr wrap="square" rtlCol="0">
            <a:spAutoFit/>
          </a:bodyPr>
          <a:lstStyle/>
          <a:p>
            <a:r>
              <a:rPr lang="en-US" sz="2000" dirty="0" smtClean="0"/>
              <a:t>3. Who is most likely to get infected with HIV? </a:t>
            </a:r>
          </a:p>
          <a:p>
            <a:r>
              <a:rPr lang="en-US" sz="2000" dirty="0" smtClean="0"/>
              <a:t>a. People who have unprotected sex. </a:t>
            </a:r>
          </a:p>
          <a:p>
            <a:r>
              <a:rPr lang="en-US" sz="2000" dirty="0" smtClean="0"/>
              <a:t>b. Gay men. </a:t>
            </a:r>
          </a:p>
          <a:p>
            <a:r>
              <a:rPr lang="en-US" sz="2000" dirty="0" smtClean="0"/>
              <a:t>c. People who donate blood. </a:t>
            </a:r>
          </a:p>
          <a:p>
            <a:r>
              <a:rPr lang="en-US" sz="2000" dirty="0" smtClean="0"/>
              <a:t>d. People who get blood transfusions from donors. </a:t>
            </a:r>
          </a:p>
          <a:p>
            <a:endParaRPr lang="en-US" sz="2000" dirty="0" smtClean="0"/>
          </a:p>
          <a:p>
            <a:r>
              <a:rPr lang="en-US" sz="2000" dirty="0" smtClean="0"/>
              <a:t>4. What do people with HIV look like? </a:t>
            </a:r>
          </a:p>
          <a:p>
            <a:r>
              <a:rPr lang="en-US" sz="2000" dirty="0" smtClean="0"/>
              <a:t>a. They are usually sick and frail. </a:t>
            </a:r>
          </a:p>
          <a:p>
            <a:r>
              <a:rPr lang="en-US" sz="2000" dirty="0" smtClean="0"/>
              <a:t>b. They are usually well-groomed and strong. </a:t>
            </a:r>
          </a:p>
          <a:p>
            <a:r>
              <a:rPr lang="en-US" sz="2000" dirty="0" smtClean="0"/>
              <a:t>c. They are usually like everyone else. </a:t>
            </a:r>
          </a:p>
          <a:p>
            <a:r>
              <a:rPr lang="en-US" sz="2000" dirty="0" smtClean="0"/>
              <a:t>d. They are usually poor and shabby. </a:t>
            </a:r>
          </a:p>
          <a:p>
            <a:endParaRPr lang="en-US" sz="2000" dirty="0" smtClean="0"/>
          </a:p>
          <a:p>
            <a:r>
              <a:rPr lang="en-US" sz="2000" dirty="0" smtClean="0"/>
              <a:t>5. What is the relationship between sex and alcohol use? </a:t>
            </a:r>
          </a:p>
          <a:p>
            <a:r>
              <a:rPr lang="en-US" sz="2000" dirty="0" smtClean="0"/>
              <a:t>a. Alcohol makes sex better. </a:t>
            </a:r>
          </a:p>
          <a:p>
            <a:r>
              <a:rPr lang="en-US" sz="2000" dirty="0" smtClean="0"/>
              <a:t>b. Alcohol reduces a person’s interest in sex. </a:t>
            </a:r>
          </a:p>
          <a:p>
            <a:r>
              <a:rPr lang="en-US" sz="2000" dirty="0" smtClean="0"/>
              <a:t>c. Alcohol kills germs so condoms aren’t necessary. </a:t>
            </a:r>
          </a:p>
          <a:p>
            <a:r>
              <a:rPr lang="en-US" sz="2000" dirty="0" smtClean="0"/>
              <a:t>d. Alcohol reduces a person’s ability to make good decisions about sex.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heel(1)">
                                      <p:cBhvr>
                                        <p:cTn id="7" dur="2000"/>
                                        <p:tgtEl>
                                          <p:spTgt spid="5">
                                            <p:txEl>
                                              <p:pRg st="6" end="6"/>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heel(1)">
                                      <p:cBhvr>
                                        <p:cTn id="10" dur="2000"/>
                                        <p:tgtEl>
                                          <p:spTgt spid="5">
                                            <p:txEl>
                                              <p:pRg st="7" end="7"/>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wheel(1)">
                                      <p:cBhvr>
                                        <p:cTn id="13" dur="2000"/>
                                        <p:tgtEl>
                                          <p:spTgt spid="5">
                                            <p:txEl>
                                              <p:pRg st="8" end="8"/>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wheel(1)">
                                      <p:cBhvr>
                                        <p:cTn id="16" dur="2000"/>
                                        <p:tgtEl>
                                          <p:spTgt spid="5">
                                            <p:txEl>
                                              <p:pRg st="9" end="9"/>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wheel(1)">
                                      <p:cBhvr>
                                        <p:cTn id="19" dur="2000"/>
                                        <p:tgtEl>
                                          <p:spTgt spid="5">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12" end="12"/>
                                            </p:txEl>
                                          </p:spTgt>
                                        </p:tgtEl>
                                        <p:attrNameLst>
                                          <p:attrName>style.visibility</p:attrName>
                                        </p:attrNameLst>
                                      </p:cBhvr>
                                      <p:to>
                                        <p:strVal val="visible"/>
                                      </p:to>
                                    </p:set>
                                    <p:animEffect transition="in" filter="wheel(1)">
                                      <p:cBhvr>
                                        <p:cTn id="24" dur="2000"/>
                                        <p:tgtEl>
                                          <p:spTgt spid="5">
                                            <p:txEl>
                                              <p:pRg st="12" end="12"/>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animEffect transition="in" filter="wheel(1)">
                                      <p:cBhvr>
                                        <p:cTn id="27" dur="2000"/>
                                        <p:tgtEl>
                                          <p:spTgt spid="5">
                                            <p:txEl>
                                              <p:pRg st="13" end="13"/>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14" end="14"/>
                                            </p:txEl>
                                          </p:spTgt>
                                        </p:tgtEl>
                                        <p:attrNameLst>
                                          <p:attrName>style.visibility</p:attrName>
                                        </p:attrNameLst>
                                      </p:cBhvr>
                                      <p:to>
                                        <p:strVal val="visible"/>
                                      </p:to>
                                    </p:set>
                                    <p:animEffect transition="in" filter="wheel(1)">
                                      <p:cBhvr>
                                        <p:cTn id="30" dur="2000"/>
                                        <p:tgtEl>
                                          <p:spTgt spid="5">
                                            <p:txEl>
                                              <p:pRg st="14" end="14"/>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animEffect transition="in" filter="wheel(1)">
                                      <p:cBhvr>
                                        <p:cTn id="33" dur="2000"/>
                                        <p:tgtEl>
                                          <p:spTgt spid="5">
                                            <p:txEl>
                                              <p:pRg st="15" end="15"/>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5">
                                            <p:txEl>
                                              <p:pRg st="16" end="16"/>
                                            </p:txEl>
                                          </p:spTgt>
                                        </p:tgtEl>
                                        <p:attrNameLst>
                                          <p:attrName>style.visibility</p:attrName>
                                        </p:attrNameLst>
                                      </p:cBhvr>
                                      <p:to>
                                        <p:strVal val="visible"/>
                                      </p:to>
                                    </p:set>
                                    <p:animEffect transition="in" filter="wheel(1)">
                                      <p:cBhvr>
                                        <p:cTn id="36"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370975"/>
          </a:xfrm>
          <a:prstGeom prst="rect">
            <a:avLst/>
          </a:prstGeom>
          <a:noFill/>
        </p:spPr>
        <p:txBody>
          <a:bodyPr wrap="square" rtlCol="0">
            <a:spAutoFit/>
          </a:bodyPr>
          <a:lstStyle/>
          <a:p>
            <a:r>
              <a:rPr lang="en-US" sz="2400" dirty="0" smtClean="0"/>
              <a:t>6. How can the risk of an HIV infection be reduced? </a:t>
            </a:r>
          </a:p>
          <a:p>
            <a:pPr marL="457200" indent="-457200">
              <a:buAutoNum type="alphaLcPeriod"/>
            </a:pPr>
            <a:r>
              <a:rPr lang="en-US" sz="2400" dirty="0" smtClean="0"/>
              <a:t>Use a condom for sex every time. </a:t>
            </a:r>
          </a:p>
          <a:p>
            <a:pPr marL="457200" indent="-457200">
              <a:buAutoNum type="alphaLcPeriod"/>
            </a:pPr>
            <a:r>
              <a:rPr lang="en-US" sz="2400" dirty="0" smtClean="0"/>
              <a:t> Avoid injection drugs. </a:t>
            </a:r>
          </a:p>
          <a:p>
            <a:pPr marL="457200" indent="-457200">
              <a:buAutoNum type="alphaLcPeriod"/>
            </a:pPr>
            <a:r>
              <a:rPr lang="en-US" sz="2400" dirty="0" smtClean="0"/>
              <a:t> Abstain from sex and drugs. </a:t>
            </a:r>
          </a:p>
          <a:p>
            <a:pPr marL="457200" indent="-457200">
              <a:buAutoNum type="alphaLcPeriod"/>
            </a:pPr>
            <a:r>
              <a:rPr lang="en-US" sz="2400" dirty="0" smtClean="0"/>
              <a:t>All of the above.</a:t>
            </a:r>
          </a:p>
          <a:p>
            <a:pPr marL="457200" indent="-457200">
              <a:buAutoNum type="alphaLcPeriod"/>
            </a:pPr>
            <a:endParaRPr lang="en-US" sz="2400" dirty="0" smtClean="0"/>
          </a:p>
          <a:p>
            <a:r>
              <a:rPr lang="en-US" sz="2400" dirty="0" smtClean="0"/>
              <a:t> 7. Which of the following activities cannot transmit HIV? </a:t>
            </a:r>
          </a:p>
          <a:p>
            <a:pPr marL="457200" indent="-457200">
              <a:buAutoNum type="alphaLcPeriod"/>
            </a:pPr>
            <a:r>
              <a:rPr lang="en-US" sz="2400" dirty="0" smtClean="0"/>
              <a:t>everyday activities like talking, hugging, going to a movie</a:t>
            </a:r>
          </a:p>
          <a:p>
            <a:pPr marL="457200" indent="-457200">
              <a:buAutoNum type="alphaLcPeriod"/>
            </a:pPr>
            <a:r>
              <a:rPr lang="en-US" sz="2400" dirty="0" smtClean="0"/>
              <a:t> having unprotected sex with a regular partner</a:t>
            </a:r>
          </a:p>
          <a:p>
            <a:pPr marL="457200" indent="-457200">
              <a:buAutoNum type="alphaLcPeriod"/>
            </a:pPr>
            <a:r>
              <a:rPr lang="en-US" sz="2400" dirty="0" smtClean="0"/>
              <a:t> sharing needles to shoot drugs </a:t>
            </a:r>
          </a:p>
          <a:p>
            <a:pPr marL="457200" indent="-457200">
              <a:buAutoNum type="alphaLcPeriod"/>
            </a:pPr>
            <a:r>
              <a:rPr lang="en-US" sz="2400" dirty="0" smtClean="0"/>
              <a:t>All these activities are risky. </a:t>
            </a:r>
          </a:p>
          <a:p>
            <a:pPr marL="457200" indent="-457200">
              <a:buAutoNum type="alphaLcPeriod"/>
            </a:pPr>
            <a:endParaRPr lang="en-US" sz="2400" dirty="0" smtClean="0"/>
          </a:p>
          <a:p>
            <a:pPr marL="457200" indent="-457200"/>
            <a:r>
              <a:rPr lang="en-US" sz="2400" dirty="0" smtClean="0"/>
              <a:t>8. Which of these statements about HIV infection is true?</a:t>
            </a:r>
          </a:p>
          <a:p>
            <a:pPr marL="457200" indent="-457200"/>
            <a:r>
              <a:rPr lang="en-US" sz="2400" dirty="0" smtClean="0"/>
              <a:t> a. With medication, a person can live a fairly normal life. </a:t>
            </a:r>
          </a:p>
          <a:p>
            <a:pPr marL="457200" indent="-457200"/>
            <a:r>
              <a:rPr lang="en-US" sz="2400" dirty="0" smtClean="0"/>
              <a:t>b.  Death occurs within months of HIV infection. </a:t>
            </a:r>
          </a:p>
          <a:p>
            <a:pPr marL="457200" indent="-457200"/>
            <a:r>
              <a:rPr lang="en-US" sz="2400" dirty="0" smtClean="0"/>
              <a:t>c.  Medications can eliminate HIV from the body. </a:t>
            </a:r>
          </a:p>
          <a:p>
            <a:pPr marL="457200" indent="-457200"/>
            <a:r>
              <a:rPr lang="en-US" sz="2400" dirty="0" smtClean="0"/>
              <a:t>d. The HIV infection quickly spreads to the brain.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000"/>
                                        <p:tgtEl>
                                          <p:spTgt spid="2">
                                            <p:txEl>
                                              <p:pRg st="9" end="9"/>
                                            </p:txEl>
                                          </p:spTgt>
                                        </p:tgtEl>
                                      </p:cBhvr>
                                    </p:animEffect>
                                    <p:anim calcmode="lin" valueType="num">
                                      <p:cBhvr>
                                        <p:cTn id="2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1000"/>
                                        <p:tgtEl>
                                          <p:spTgt spid="2">
                                            <p:txEl>
                                              <p:pRg st="10" end="10"/>
                                            </p:txEl>
                                          </p:spTgt>
                                        </p:tgtEl>
                                      </p:cBhvr>
                                    </p:animEffect>
                                    <p:anim calcmode="lin" valueType="num">
                                      <p:cBhvr>
                                        <p:cTn id="2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1000"/>
                                        <p:tgtEl>
                                          <p:spTgt spid="2">
                                            <p:txEl>
                                              <p:pRg st="12" end="12"/>
                                            </p:txEl>
                                          </p:spTgt>
                                        </p:tgtEl>
                                      </p:cBhvr>
                                    </p:animEffect>
                                    <p:anim calcmode="lin" valueType="num">
                                      <p:cBhvr>
                                        <p:cTn id="3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1000"/>
                                        <p:tgtEl>
                                          <p:spTgt spid="2">
                                            <p:txEl>
                                              <p:pRg st="13" end="13"/>
                                            </p:txEl>
                                          </p:spTgt>
                                        </p:tgtEl>
                                      </p:cBhvr>
                                    </p:animEffect>
                                    <p:anim calcmode="lin" valueType="num">
                                      <p:cBhvr>
                                        <p:cTn id="4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1000"/>
                                        <p:tgtEl>
                                          <p:spTgt spid="2">
                                            <p:txEl>
                                              <p:pRg st="14" end="14"/>
                                            </p:txEl>
                                          </p:spTgt>
                                        </p:tgtEl>
                                      </p:cBhvr>
                                    </p:animEffect>
                                    <p:anim calcmode="lin" valueType="num">
                                      <p:cBhvr>
                                        <p:cTn id="45"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1000"/>
                                        <p:tgtEl>
                                          <p:spTgt spid="2">
                                            <p:txEl>
                                              <p:pRg st="15" end="15"/>
                                            </p:txEl>
                                          </p:spTgt>
                                        </p:tgtEl>
                                      </p:cBhvr>
                                    </p:animEffect>
                                    <p:anim calcmode="lin" valueType="num">
                                      <p:cBhvr>
                                        <p:cTn id="50"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Effect transition="in" filter="fade">
                                      <p:cBhvr>
                                        <p:cTn id="54" dur="1000"/>
                                        <p:tgtEl>
                                          <p:spTgt spid="2">
                                            <p:txEl>
                                              <p:pRg st="16" end="16"/>
                                            </p:txEl>
                                          </p:spTgt>
                                        </p:tgtEl>
                                      </p:cBhvr>
                                    </p:animEffect>
                                    <p:anim calcmode="lin" valueType="num">
                                      <p:cBhvr>
                                        <p:cTn id="55"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458200" cy="400110"/>
          </a:xfrm>
          <a:prstGeom prst="rect">
            <a:avLst/>
          </a:prstGeom>
          <a:noFill/>
        </p:spPr>
        <p:txBody>
          <a:bodyPr wrap="square" rtlCol="0">
            <a:spAutoFit/>
          </a:bodyPr>
          <a:lstStyle/>
          <a:p>
            <a:endParaRPr lang="en-US" sz="2000" dirty="0"/>
          </a:p>
        </p:txBody>
      </p:sp>
      <p:sp>
        <p:nvSpPr>
          <p:cNvPr id="6" name="Title 5"/>
          <p:cNvSpPr txBox="1">
            <a:spLocks noGrp="1"/>
          </p:cNvSpPr>
          <p:nvPr>
            <p:ph type="title"/>
          </p:nvPr>
        </p:nvSpPr>
        <p:spPr>
          <a:xfrm>
            <a:off x="609600" y="2322016"/>
            <a:ext cx="8077200" cy="4154984"/>
          </a:xfrm>
          <a:prstGeom prst="rect">
            <a:avLst/>
          </a:prstGeom>
          <a:noFill/>
        </p:spPr>
        <p:txBody>
          <a:bodyPr wrap="square" rtlCol="0">
            <a:spAutoFit/>
          </a:bodyPr>
          <a:lstStyle/>
          <a:p>
            <a:r>
              <a:rPr lang="en-US" sz="2400" dirty="0" smtClean="0">
                <a:latin typeface="+mn-lt"/>
              </a:rPr>
              <a:t>9. Which of these statements about women with HIV is true? </a:t>
            </a:r>
            <a:br>
              <a:rPr lang="en-US" sz="2400" dirty="0" smtClean="0">
                <a:latin typeface="+mn-lt"/>
              </a:rPr>
            </a:br>
            <a:r>
              <a:rPr lang="en-US" sz="2400" dirty="0" smtClean="0">
                <a:latin typeface="+mn-lt"/>
              </a:rPr>
              <a:t> a. They become sterile and cannot have children.</a:t>
            </a:r>
            <a:br>
              <a:rPr lang="en-US" sz="2400" dirty="0" smtClean="0">
                <a:latin typeface="+mn-lt"/>
              </a:rPr>
            </a:br>
            <a:r>
              <a:rPr lang="en-US" sz="2400" dirty="0" smtClean="0">
                <a:latin typeface="+mn-lt"/>
              </a:rPr>
              <a:t> b. They have difficulty becoming pregnant. </a:t>
            </a:r>
            <a:br>
              <a:rPr lang="en-US" sz="2400" dirty="0" smtClean="0">
                <a:latin typeface="+mn-lt"/>
              </a:rPr>
            </a:br>
            <a:r>
              <a:rPr lang="en-US" sz="2400" dirty="0" smtClean="0">
                <a:latin typeface="+mn-lt"/>
              </a:rPr>
              <a:t>c. They always pass HIV to their babies. </a:t>
            </a:r>
            <a:br>
              <a:rPr lang="en-US" sz="2400" dirty="0" smtClean="0">
                <a:latin typeface="+mn-lt"/>
              </a:rPr>
            </a:br>
            <a:r>
              <a:rPr lang="en-US" sz="2400" dirty="0" smtClean="0">
                <a:latin typeface="+mn-lt"/>
              </a:rPr>
              <a:t>d. They can have a baby that does not have an HIV infection.</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10. What does the HIV test look for? </a:t>
            </a:r>
            <a:br>
              <a:rPr lang="en-US" sz="2400" dirty="0" smtClean="0">
                <a:latin typeface="+mn-lt"/>
              </a:rPr>
            </a:br>
            <a:r>
              <a:rPr lang="en-US" sz="2400" dirty="0" smtClean="0">
                <a:latin typeface="+mn-lt"/>
              </a:rPr>
              <a:t>a. the virus itself</a:t>
            </a:r>
            <a:br>
              <a:rPr lang="en-US" sz="2400" dirty="0" smtClean="0">
                <a:latin typeface="+mn-lt"/>
              </a:rPr>
            </a:br>
            <a:r>
              <a:rPr lang="en-US" sz="2400" dirty="0" smtClean="0">
                <a:latin typeface="+mn-lt"/>
              </a:rPr>
              <a:t> b. antibodies to the virus</a:t>
            </a:r>
            <a:br>
              <a:rPr lang="en-US" sz="2400" dirty="0" smtClean="0">
                <a:latin typeface="+mn-lt"/>
              </a:rPr>
            </a:br>
            <a:r>
              <a:rPr lang="en-US" sz="2400" dirty="0" smtClean="0">
                <a:latin typeface="+mn-lt"/>
              </a:rPr>
              <a:t> c. cells in the immune system </a:t>
            </a:r>
            <a:br>
              <a:rPr lang="en-US" sz="2400" dirty="0" smtClean="0">
                <a:latin typeface="+mn-lt"/>
              </a:rPr>
            </a:br>
            <a:r>
              <a:rPr lang="en-US" sz="2400" dirty="0" smtClean="0">
                <a:latin typeface="+mn-lt"/>
              </a:rPr>
              <a:t>d. signs that the immune system is very weak</a:t>
            </a:r>
            <a:endParaRPr lang="en-US" sz="2400" dirty="0">
              <a:latin typeface="+mn-lt"/>
            </a:endParaRPr>
          </a:p>
        </p:txBody>
      </p:sp>
      <p:pic>
        <p:nvPicPr>
          <p:cNvPr id="7" name="Picture 6" descr="aids1.jpg"/>
          <p:cNvPicPr>
            <a:picLocks noChangeAspect="1"/>
          </p:cNvPicPr>
          <p:nvPr/>
        </p:nvPicPr>
        <p:blipFill>
          <a:blip r:embed="rId2" cstate="print"/>
          <a:stretch>
            <a:fillRect/>
          </a:stretch>
        </p:blipFill>
        <p:spPr>
          <a:xfrm>
            <a:off x="7010400" y="304800"/>
            <a:ext cx="1638300" cy="16383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Statistics</a:t>
            </a:r>
            <a:endParaRPr lang="en-US" dirty="0"/>
          </a:p>
        </p:txBody>
      </p:sp>
      <p:pic>
        <p:nvPicPr>
          <p:cNvPr id="4" name="Content Placeholder 3" descr="aids3.jpg"/>
          <p:cNvPicPr>
            <a:picLocks noGrp="1" noChangeAspect="1"/>
          </p:cNvPicPr>
          <p:nvPr>
            <p:ph idx="1"/>
          </p:nvPr>
        </p:nvPicPr>
        <p:blipFill>
          <a:blip r:embed="rId2" cstate="print"/>
          <a:stretch>
            <a:fillRect/>
          </a:stretch>
        </p:blipFill>
        <p:spPr>
          <a:xfrm>
            <a:off x="1600200" y="685800"/>
            <a:ext cx="5943600" cy="445770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6704" y="1447800"/>
            <a:ext cx="3420936" cy="4708981"/>
          </a:xfrm>
          <a:prstGeom prst="rect">
            <a:avLst/>
          </a:prstGeom>
          <a:noFill/>
        </p:spPr>
        <p:txBody>
          <a:bodyPr wrap="none" rtlCol="0">
            <a:spAutoFit/>
          </a:bodyPr>
          <a:lstStyle/>
          <a:p>
            <a:pPr algn="ctr"/>
            <a:r>
              <a:rPr lang="en-US" sz="4800" dirty="0" smtClean="0">
                <a:solidFill>
                  <a:srgbClr val="FF0000"/>
                </a:solidFill>
              </a:rPr>
              <a:t>1 in 2</a:t>
            </a:r>
          </a:p>
          <a:p>
            <a:pPr algn="ctr"/>
            <a:r>
              <a:rPr lang="en-US" sz="2800" dirty="0" smtClean="0">
                <a:solidFill>
                  <a:srgbClr val="00B050"/>
                </a:solidFill>
              </a:rPr>
              <a:t>SEXUALLY ACTIVE</a:t>
            </a:r>
          </a:p>
          <a:p>
            <a:pPr algn="ctr"/>
            <a:r>
              <a:rPr lang="en-US" sz="2800" dirty="0" smtClean="0"/>
              <a:t>Young people</a:t>
            </a:r>
          </a:p>
          <a:p>
            <a:pPr algn="ctr"/>
            <a:r>
              <a:rPr lang="en-US" sz="2800" dirty="0" smtClean="0"/>
              <a:t>Will get</a:t>
            </a:r>
          </a:p>
          <a:p>
            <a:pPr algn="ctr"/>
            <a:r>
              <a:rPr lang="en-US" sz="2800" dirty="0" smtClean="0"/>
              <a:t>An</a:t>
            </a:r>
            <a:r>
              <a:rPr lang="en-US" sz="2800" dirty="0" smtClean="0">
                <a:solidFill>
                  <a:srgbClr val="FF0000"/>
                </a:solidFill>
              </a:rPr>
              <a:t> </a:t>
            </a:r>
            <a:r>
              <a:rPr lang="en-US" sz="4000" dirty="0" smtClean="0">
                <a:solidFill>
                  <a:srgbClr val="FF0000"/>
                </a:solidFill>
              </a:rPr>
              <a:t>STD </a:t>
            </a:r>
          </a:p>
          <a:p>
            <a:pPr algn="ctr"/>
            <a:r>
              <a:rPr lang="en-US" sz="2800" dirty="0" smtClean="0"/>
              <a:t>By the age of </a:t>
            </a:r>
          </a:p>
          <a:p>
            <a:pPr algn="ctr"/>
            <a:r>
              <a:rPr lang="en-US" sz="4400" dirty="0" smtClean="0">
                <a:solidFill>
                  <a:srgbClr val="C00000"/>
                </a:solidFill>
              </a:rPr>
              <a:t>25</a:t>
            </a:r>
          </a:p>
          <a:p>
            <a:pPr algn="ctr"/>
            <a:r>
              <a:rPr lang="en-US" sz="2800" dirty="0" smtClean="0"/>
              <a:t>MOST</a:t>
            </a:r>
          </a:p>
          <a:p>
            <a:pPr algn="ctr"/>
            <a:r>
              <a:rPr lang="en-US" sz="2800" b="1" dirty="0" smtClean="0">
                <a:solidFill>
                  <a:srgbClr val="FF0000"/>
                </a:solidFill>
              </a:rPr>
              <a:t>Will not know it!!!!</a:t>
            </a:r>
            <a:endParaRPr lang="en-US" sz="28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261306"/>
            <a:ext cx="2857500" cy="18954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56229"/>
            <a:ext cx="2305545" cy="1583141"/>
          </a:xfrm>
          <a:prstGeom prst="rect">
            <a:avLst/>
          </a:prstGeom>
        </p:spPr>
      </p:pic>
      <p:pic>
        <p:nvPicPr>
          <p:cNvPr id="6" name="Picture 5"/>
          <p:cNvPicPr>
            <a:picLocks noChangeAspect="1"/>
          </p:cNvPicPr>
          <p:nvPr/>
        </p:nvPicPr>
        <p:blipFill>
          <a:blip r:embed="rId4"/>
          <a:stretch>
            <a:fillRect/>
          </a:stretch>
        </p:blipFill>
        <p:spPr>
          <a:xfrm>
            <a:off x="578724" y="3865046"/>
            <a:ext cx="1905000" cy="1314450"/>
          </a:xfrm>
          <a:prstGeom prst="rect">
            <a:avLst/>
          </a:prstGeom>
        </p:spPr>
      </p:pic>
      <p:pic>
        <p:nvPicPr>
          <p:cNvPr id="7" name="Picture 6"/>
          <p:cNvPicPr>
            <a:picLocks noChangeAspect="1"/>
          </p:cNvPicPr>
          <p:nvPr/>
        </p:nvPicPr>
        <p:blipFill>
          <a:blip r:embed="rId5"/>
          <a:stretch>
            <a:fillRect/>
          </a:stretch>
        </p:blipFill>
        <p:spPr>
          <a:xfrm>
            <a:off x="6309319" y="838200"/>
            <a:ext cx="1876425" cy="1666875"/>
          </a:xfrm>
          <a:prstGeom prst="rect">
            <a:avLst/>
          </a:prstGeom>
        </p:spPr>
      </p:pic>
    </p:spTree>
    <p:extLst>
      <p:ext uri="{BB962C8B-B14F-4D97-AF65-F5344CB8AC3E}">
        <p14:creationId xmlns:p14="http://schemas.microsoft.com/office/powerpoint/2010/main" val="3541804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dirty="0" smtClean="0"/>
              <a:t>HIV/AIDS STATS</a:t>
            </a:r>
            <a:endParaRPr lang="en-US" dirty="0"/>
          </a:p>
        </p:txBody>
      </p:sp>
      <p:sp>
        <p:nvSpPr>
          <p:cNvPr id="4" name="Content Placeholder 3"/>
          <p:cNvSpPr>
            <a:spLocks noGrp="1"/>
          </p:cNvSpPr>
          <p:nvPr>
            <p:ph idx="1"/>
          </p:nvPr>
        </p:nvSpPr>
        <p:spPr>
          <a:xfrm>
            <a:off x="457200" y="914400"/>
            <a:ext cx="8229600" cy="5715000"/>
          </a:xfrm>
        </p:spPr>
        <p:txBody>
          <a:bodyPr>
            <a:noAutofit/>
          </a:bodyPr>
          <a:lstStyle/>
          <a:p>
            <a:r>
              <a:rPr lang="en-US" sz="2000" dirty="0" smtClean="0"/>
              <a:t>In 2009 alone, there were an estimated</a:t>
            </a:r>
            <a:r>
              <a:rPr lang="en-US" sz="2000" dirty="0" smtClean="0">
                <a:solidFill>
                  <a:srgbClr val="FF0000"/>
                </a:solidFill>
              </a:rPr>
              <a:t> 2,078 </a:t>
            </a:r>
            <a:r>
              <a:rPr lang="en-US" sz="2000" dirty="0" smtClean="0"/>
              <a:t>new cases of HIV infection in 13- to 19-year-olds and </a:t>
            </a:r>
            <a:r>
              <a:rPr lang="en-US" sz="2000" dirty="0" smtClean="0">
                <a:solidFill>
                  <a:srgbClr val="FF0000"/>
                </a:solidFill>
              </a:rPr>
              <a:t>6,314</a:t>
            </a:r>
            <a:r>
              <a:rPr lang="en-US" sz="2000" dirty="0" smtClean="0"/>
              <a:t> new cases in 20- to 24-year-olds. </a:t>
            </a:r>
          </a:p>
          <a:p>
            <a:r>
              <a:rPr lang="en-US" sz="2000" dirty="0" smtClean="0"/>
              <a:t>In 2007, HIV was the </a:t>
            </a:r>
            <a:r>
              <a:rPr lang="en-US" sz="2000" dirty="0" smtClean="0">
                <a:solidFill>
                  <a:srgbClr val="FF0000"/>
                </a:solidFill>
              </a:rPr>
              <a:t>ninth</a:t>
            </a:r>
            <a:r>
              <a:rPr lang="en-US" sz="2000" dirty="0" smtClean="0"/>
              <a:t> leading cause of death for African-Americans of all ages and the </a:t>
            </a:r>
            <a:r>
              <a:rPr lang="en-US" sz="2000" dirty="0" smtClean="0">
                <a:solidFill>
                  <a:srgbClr val="FF0000"/>
                </a:solidFill>
              </a:rPr>
              <a:t>third</a:t>
            </a:r>
            <a:r>
              <a:rPr lang="en-US" sz="2000" dirty="0" smtClean="0"/>
              <a:t> leading cause for African-American men and women between the ages of </a:t>
            </a:r>
            <a:r>
              <a:rPr lang="en-US" sz="2000" dirty="0" smtClean="0">
                <a:solidFill>
                  <a:srgbClr val="FF0000"/>
                </a:solidFill>
              </a:rPr>
              <a:t>35 and 44</a:t>
            </a:r>
            <a:r>
              <a:rPr lang="en-US" sz="2000" dirty="0" smtClean="0"/>
              <a:t>. </a:t>
            </a:r>
          </a:p>
          <a:p>
            <a:r>
              <a:rPr lang="en-US" sz="2000" dirty="0" smtClean="0"/>
              <a:t>The Centers for Disease Control (CDC) report that </a:t>
            </a:r>
            <a:r>
              <a:rPr lang="en-US" sz="2000" dirty="0" smtClean="0">
                <a:solidFill>
                  <a:srgbClr val="FF0000"/>
                </a:solidFill>
              </a:rPr>
              <a:t>20 percent </a:t>
            </a:r>
            <a:r>
              <a:rPr lang="en-US" sz="2000" dirty="0" smtClean="0"/>
              <a:t>of reported new HIV infections in 2009 are in </a:t>
            </a:r>
            <a:r>
              <a:rPr lang="en-US" sz="2000" dirty="0" smtClean="0">
                <a:solidFill>
                  <a:srgbClr val="FF0000"/>
                </a:solidFill>
              </a:rPr>
              <a:t>people under 25</a:t>
            </a:r>
            <a:r>
              <a:rPr lang="en-US" sz="2000" dirty="0" smtClean="0"/>
              <a:t>. </a:t>
            </a:r>
          </a:p>
          <a:p>
            <a:r>
              <a:rPr lang="en-US" sz="2000" dirty="0" smtClean="0"/>
              <a:t>In 2009 in the US</a:t>
            </a:r>
            <a:r>
              <a:rPr lang="en-US" sz="2000" dirty="0" smtClean="0">
                <a:solidFill>
                  <a:srgbClr val="FF0000"/>
                </a:solidFill>
              </a:rPr>
              <a:t>, 90 percent </a:t>
            </a:r>
            <a:r>
              <a:rPr lang="en-US" sz="2000" dirty="0" smtClean="0"/>
              <a:t>of the HIV infections in 13- to 19-year-olds were the result of </a:t>
            </a:r>
            <a:r>
              <a:rPr lang="en-US" sz="2000" dirty="0" smtClean="0">
                <a:solidFill>
                  <a:srgbClr val="FF0000"/>
                </a:solidFill>
              </a:rPr>
              <a:t>sexual intercourse. </a:t>
            </a:r>
          </a:p>
          <a:p>
            <a:r>
              <a:rPr lang="en-US" sz="2000" dirty="0" smtClean="0"/>
              <a:t>In the US in 2009 almost one-quarter of new HIV cases in 13- to 19-year-olds were female. In young people between the ages of 20 and 24, females made up 19 percent of all HIV cases</a:t>
            </a:r>
            <a:r>
              <a:rPr lang="en-US" sz="2000" dirty="0" smtClean="0"/>
              <a:t>.</a:t>
            </a:r>
          </a:p>
          <a:p>
            <a:pPr marL="0" indent="0">
              <a:buNone/>
            </a:pPr>
            <a:r>
              <a:rPr lang="en-US" sz="2000" dirty="0" smtClean="0"/>
              <a:t>—</a:t>
            </a:r>
            <a:r>
              <a:rPr lang="en-US" sz="2000" i="1" dirty="0" smtClean="0"/>
              <a:t>Sources: Centers for Disease Control and UNAIDS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dirty="0" smtClean="0"/>
              <a:t>In 2009 approximately </a:t>
            </a:r>
            <a:r>
              <a:rPr lang="en-US" dirty="0" smtClean="0">
                <a:solidFill>
                  <a:srgbClr val="FF0000"/>
                </a:solidFill>
              </a:rPr>
              <a:t>35 million people </a:t>
            </a:r>
            <a:r>
              <a:rPr lang="en-US" dirty="0" smtClean="0"/>
              <a:t>worldwide were living with HIV/AIDS. This is a decrease from 2002, when an estimated 42 million people worldwide were living with HIV/AIDS. More than 70 </a:t>
            </a:r>
            <a:r>
              <a:rPr lang="en-US" dirty="0" smtClean="0">
                <a:solidFill>
                  <a:srgbClr val="FF0000"/>
                </a:solidFill>
              </a:rPr>
              <a:t>percent of these people live in Sub-Saharan Africa. </a:t>
            </a:r>
          </a:p>
          <a:p>
            <a:r>
              <a:rPr lang="en-US" dirty="0" smtClean="0"/>
              <a:t>Worldwide, more than </a:t>
            </a:r>
            <a:r>
              <a:rPr lang="en-US" dirty="0" smtClean="0">
                <a:solidFill>
                  <a:srgbClr val="FF0000"/>
                </a:solidFill>
              </a:rPr>
              <a:t>80 percent </a:t>
            </a:r>
            <a:r>
              <a:rPr lang="en-US" dirty="0" smtClean="0"/>
              <a:t>of all adult HIV infections have resulted from </a:t>
            </a:r>
            <a:r>
              <a:rPr lang="en-US" dirty="0" smtClean="0">
                <a:solidFill>
                  <a:srgbClr val="FF0000"/>
                </a:solidFill>
              </a:rPr>
              <a:t>heterosexual intercourse</a:t>
            </a:r>
            <a:r>
              <a:rPr lang="en-US" dirty="0" smtClean="0"/>
              <a:t>. </a:t>
            </a:r>
          </a:p>
          <a:p>
            <a:r>
              <a:rPr lang="en-US" dirty="0" smtClean="0"/>
              <a:t>Approximately 50,000 new HIV infections occur in the United States each year; about </a:t>
            </a:r>
            <a:r>
              <a:rPr lang="en-US" dirty="0" smtClean="0">
                <a:solidFill>
                  <a:srgbClr val="FF0000"/>
                </a:solidFill>
              </a:rPr>
              <a:t>70 percent among men </a:t>
            </a:r>
            <a:r>
              <a:rPr lang="en-US" dirty="0" smtClean="0"/>
              <a:t>and 30 percent among women. </a:t>
            </a:r>
          </a:p>
          <a:p>
            <a:r>
              <a:rPr lang="en-US" dirty="0" smtClean="0"/>
              <a:t>Through the end of 2008, approximately 617,000 people have died from AIDS in the US. </a:t>
            </a:r>
          </a:p>
          <a:p>
            <a:r>
              <a:rPr lang="en-US" dirty="0" smtClean="0"/>
              <a:t>Approximately </a:t>
            </a:r>
            <a:r>
              <a:rPr lang="en-US" dirty="0" smtClean="0">
                <a:solidFill>
                  <a:srgbClr val="FF0000"/>
                </a:solidFill>
              </a:rPr>
              <a:t>1,000,000 people were living with HIV infection or AIDS in the US </a:t>
            </a:r>
            <a:r>
              <a:rPr lang="en-US" dirty="0" smtClean="0"/>
              <a:t>at the end of 2008. Of these an estimated 21 percent did not know they have it.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HIV?</a:t>
            </a:r>
            <a:endParaRPr lang="en-US" dirty="0"/>
          </a:p>
        </p:txBody>
      </p:sp>
      <p:sp>
        <p:nvSpPr>
          <p:cNvPr id="3" name="Content Placeholder 2"/>
          <p:cNvSpPr>
            <a:spLocks noGrp="1"/>
          </p:cNvSpPr>
          <p:nvPr>
            <p:ph idx="1"/>
          </p:nvPr>
        </p:nvSpPr>
        <p:spPr>
          <a:xfrm>
            <a:off x="762000" y="685800"/>
            <a:ext cx="7543800" cy="4724400"/>
          </a:xfrm>
        </p:spPr>
        <p:txBody>
          <a:bodyPr>
            <a:normAutofit fontScale="25000" lnSpcReduction="20000"/>
          </a:bodyPr>
          <a:lstStyle/>
          <a:p>
            <a:pPr>
              <a:buNone/>
            </a:pPr>
            <a:r>
              <a:rPr lang="en-US" sz="4000" dirty="0" smtClean="0"/>
              <a:t>	</a:t>
            </a:r>
          </a:p>
          <a:p>
            <a:pPr>
              <a:buNone/>
            </a:pPr>
            <a:endParaRPr lang="en-US" sz="9800" dirty="0" smtClean="0"/>
          </a:p>
          <a:p>
            <a:pPr marL="0" indent="0">
              <a:buNone/>
            </a:pPr>
            <a:r>
              <a:rPr lang="en-US" sz="11200" dirty="0" smtClean="0">
                <a:solidFill>
                  <a:srgbClr val="FF0000"/>
                </a:solidFill>
              </a:rPr>
              <a:t>Human Immunodeficiency Virus</a:t>
            </a:r>
          </a:p>
          <a:p>
            <a:r>
              <a:rPr lang="en-US" sz="11200" dirty="0" smtClean="0"/>
              <a:t> Virus that causes AIDS</a:t>
            </a:r>
          </a:p>
          <a:p>
            <a:r>
              <a:rPr lang="en-US" sz="11200" dirty="0" smtClean="0"/>
              <a:t>HIV damages the bodies immune system, thus causing </a:t>
            </a:r>
          </a:p>
          <a:p>
            <a:pPr marL="0" indent="0">
              <a:buNone/>
            </a:pPr>
            <a:r>
              <a:rPr lang="en-US" sz="11200" dirty="0"/>
              <a:t> </a:t>
            </a:r>
            <a:r>
              <a:rPr lang="en-US" sz="11200" dirty="0" smtClean="0"/>
              <a:t>   AIDS      </a:t>
            </a:r>
          </a:p>
          <a:p>
            <a:r>
              <a:rPr lang="en-US" sz="11200" dirty="0" smtClean="0"/>
              <a:t>People typically die from complications of a secondary infection or disease</a:t>
            </a:r>
          </a:p>
          <a:p>
            <a:pPr>
              <a:buNone/>
            </a:pPr>
            <a:endParaRPr lang="en-US" sz="11200" dirty="0" smtClean="0"/>
          </a:p>
          <a:p>
            <a:pPr marL="0" indent="0">
              <a:buNone/>
            </a:pPr>
            <a:r>
              <a:rPr lang="en-US" sz="11200" dirty="0" smtClean="0">
                <a:solidFill>
                  <a:srgbClr val="FF0000"/>
                </a:solidFill>
              </a:rPr>
              <a:t>How does HIV become AIDS</a:t>
            </a:r>
          </a:p>
          <a:p>
            <a:pPr>
              <a:buNone/>
            </a:pPr>
            <a:r>
              <a:rPr lang="en-US" sz="11200" dirty="0" smtClean="0"/>
              <a:t>HIV destroys a certain type of blood </a:t>
            </a:r>
          </a:p>
          <a:p>
            <a:pPr>
              <a:buNone/>
            </a:pPr>
            <a:r>
              <a:rPr lang="en-US" sz="11200" dirty="0"/>
              <a:t>c</a:t>
            </a:r>
            <a:r>
              <a:rPr lang="en-US" sz="11200" dirty="0" smtClean="0"/>
              <a:t>ell called the CD4+T cell</a:t>
            </a:r>
          </a:p>
          <a:p>
            <a:pPr>
              <a:buNone/>
            </a:pPr>
            <a:r>
              <a:rPr lang="en-US" dirty="0"/>
              <a:t>	</a:t>
            </a:r>
            <a:r>
              <a:rPr lang="en-US" dirty="0" smtClean="0"/>
              <a:t>	</a:t>
            </a:r>
          </a:p>
          <a:p>
            <a:pPr marL="0" indent="0">
              <a:buNone/>
            </a:pPr>
            <a:endParaRPr lang="en-US" dirty="0" smtClean="0"/>
          </a:p>
          <a:p>
            <a:pPr>
              <a:buNone/>
            </a:pPr>
            <a:r>
              <a:rPr lang="en-US" dirty="0"/>
              <a:t>	</a:t>
            </a:r>
            <a:r>
              <a:rPr lang="en-US" dirty="0" smtClean="0"/>
              <a:t>	</a:t>
            </a:r>
          </a:p>
          <a:p>
            <a:pPr>
              <a:buNone/>
            </a:pPr>
            <a:r>
              <a:rPr lang="en-US" dirty="0" smtClean="0"/>
              <a:t>		</a:t>
            </a:r>
            <a:endParaRPr lang="en-US" dirty="0"/>
          </a:p>
        </p:txBody>
      </p:sp>
      <p:pic>
        <p:nvPicPr>
          <p:cNvPr id="4" name="Picture 3" descr="aids.jpg"/>
          <p:cNvPicPr>
            <a:picLocks noChangeAspect="1"/>
          </p:cNvPicPr>
          <p:nvPr/>
        </p:nvPicPr>
        <p:blipFill>
          <a:blip r:embed="rId2" cstate="print"/>
          <a:stretch>
            <a:fillRect/>
          </a:stretch>
        </p:blipFill>
        <p:spPr>
          <a:xfrm>
            <a:off x="6781800" y="3598500"/>
            <a:ext cx="2114550" cy="249750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HIV/AIDS Facts</a:t>
            </a:r>
            <a:endParaRPr lang="en-US" dirty="0"/>
          </a:p>
        </p:txBody>
      </p:sp>
      <p:sp>
        <p:nvSpPr>
          <p:cNvPr id="3" name="Content Placeholder 2"/>
          <p:cNvSpPr>
            <a:spLocks noGrp="1"/>
          </p:cNvSpPr>
          <p:nvPr>
            <p:ph idx="1"/>
          </p:nvPr>
        </p:nvSpPr>
        <p:spPr>
          <a:xfrm>
            <a:off x="457200" y="990600"/>
            <a:ext cx="8229600" cy="6019800"/>
          </a:xfrm>
        </p:spPr>
        <p:txBody>
          <a:bodyPr>
            <a:normAutofit fontScale="47500" lnSpcReduction="20000"/>
          </a:bodyPr>
          <a:lstStyle/>
          <a:p>
            <a:r>
              <a:rPr lang="en-US" sz="5100" dirty="0" smtClean="0">
                <a:solidFill>
                  <a:srgbClr val="00B050"/>
                </a:solidFill>
              </a:rPr>
              <a:t>HIV can be </a:t>
            </a:r>
            <a:r>
              <a:rPr lang="en-US" sz="5100" b="1" u="sng" dirty="0" smtClean="0">
                <a:solidFill>
                  <a:srgbClr val="00B050"/>
                </a:solidFill>
              </a:rPr>
              <a:t>transmitted through</a:t>
            </a:r>
            <a:r>
              <a:rPr lang="en-US" sz="5100" dirty="0" smtClean="0">
                <a:solidFill>
                  <a:srgbClr val="00B050"/>
                </a:solidFill>
              </a:rPr>
              <a:t>:</a:t>
            </a:r>
          </a:p>
          <a:p>
            <a:pPr>
              <a:buNone/>
            </a:pPr>
            <a:r>
              <a:rPr lang="en-US" sz="5100" dirty="0" smtClean="0"/>
              <a:t>		</a:t>
            </a:r>
            <a:r>
              <a:rPr lang="en-US" sz="5100" dirty="0" smtClean="0">
                <a:solidFill>
                  <a:srgbClr val="FF0000"/>
                </a:solidFill>
              </a:rPr>
              <a:t>Blood</a:t>
            </a:r>
          </a:p>
          <a:p>
            <a:pPr>
              <a:buNone/>
            </a:pPr>
            <a:r>
              <a:rPr lang="en-US" sz="5100" dirty="0" smtClean="0">
                <a:solidFill>
                  <a:srgbClr val="FF0000"/>
                </a:solidFill>
              </a:rPr>
              <a:t>		Semen or Pre-seminal fluid</a:t>
            </a:r>
          </a:p>
          <a:p>
            <a:pPr>
              <a:buNone/>
            </a:pPr>
            <a:r>
              <a:rPr lang="en-US" sz="5100" dirty="0" smtClean="0">
                <a:solidFill>
                  <a:srgbClr val="FF0000"/>
                </a:solidFill>
              </a:rPr>
              <a:t>		Vaginal fluid</a:t>
            </a:r>
          </a:p>
          <a:p>
            <a:pPr>
              <a:buNone/>
            </a:pPr>
            <a:r>
              <a:rPr lang="en-US" sz="5100" dirty="0" smtClean="0">
                <a:solidFill>
                  <a:srgbClr val="FF0000"/>
                </a:solidFill>
              </a:rPr>
              <a:t>		Breast Milk</a:t>
            </a:r>
          </a:p>
          <a:p>
            <a:pPr>
              <a:buNone/>
            </a:pPr>
            <a:endParaRPr lang="en-US" dirty="0" smtClean="0"/>
          </a:p>
          <a:p>
            <a:pPr>
              <a:buNone/>
            </a:pPr>
            <a:r>
              <a:rPr lang="en-US" sz="4400" dirty="0" smtClean="0"/>
              <a:t>HIV can enter through a vein, the lining of the anus or rectum, the lining of the vagina or cervix, the opening of the penis, the mouth or other mucus membrane.</a:t>
            </a:r>
          </a:p>
          <a:p>
            <a:pPr>
              <a:buNone/>
            </a:pPr>
            <a:r>
              <a:rPr lang="en-US" sz="4400" dirty="0" smtClean="0"/>
              <a:t>It cannot enter through intact, healthy skin.  It is not found in saliva, tears, sweat, urine , feces, vomit or nasal secretions unless blood is present.</a:t>
            </a:r>
          </a:p>
          <a:p>
            <a:r>
              <a:rPr lang="en-US" sz="5900" dirty="0" smtClean="0">
                <a:solidFill>
                  <a:srgbClr val="00B050"/>
                </a:solidFill>
              </a:rPr>
              <a:t>Most common ways it is </a:t>
            </a:r>
            <a:r>
              <a:rPr lang="en-US" sz="5900" b="1" u="sng" dirty="0" smtClean="0">
                <a:solidFill>
                  <a:srgbClr val="00B050"/>
                </a:solidFill>
              </a:rPr>
              <a:t>obtained</a:t>
            </a:r>
          </a:p>
          <a:p>
            <a:pPr>
              <a:buNone/>
            </a:pPr>
            <a:r>
              <a:rPr lang="en-US" sz="5900" dirty="0" smtClean="0"/>
              <a:t>		</a:t>
            </a:r>
            <a:r>
              <a:rPr lang="en-US" sz="5900" dirty="0" smtClean="0">
                <a:solidFill>
                  <a:srgbClr val="FF0000"/>
                </a:solidFill>
              </a:rPr>
              <a:t>Unprotected Sex (anal, oral or vaginal)</a:t>
            </a:r>
          </a:p>
          <a:p>
            <a:pPr>
              <a:buNone/>
            </a:pPr>
            <a:r>
              <a:rPr lang="en-US" sz="5900" dirty="0" smtClean="0">
                <a:solidFill>
                  <a:srgbClr val="FF0000"/>
                </a:solidFill>
              </a:rPr>
              <a:t>		Sharing needles</a:t>
            </a:r>
          </a:p>
          <a:p>
            <a:pPr>
              <a:buNone/>
            </a:pPr>
            <a:r>
              <a:rPr lang="en-US" sz="5900" dirty="0" smtClean="0">
                <a:solidFill>
                  <a:srgbClr val="FF0000"/>
                </a:solidFill>
              </a:rPr>
              <a:t>		Mother to baby at birth or breast milk</a:t>
            </a:r>
            <a:endParaRPr lang="en-US" sz="5900" dirty="0">
              <a:solidFill>
                <a:srgbClr val="FF0000"/>
              </a:solidFill>
            </a:endParaRPr>
          </a:p>
        </p:txBody>
      </p:sp>
      <p:pic>
        <p:nvPicPr>
          <p:cNvPr id="4" name="Picture 3" descr="aids1.jpg"/>
          <p:cNvPicPr>
            <a:picLocks noChangeAspect="1"/>
          </p:cNvPicPr>
          <p:nvPr/>
        </p:nvPicPr>
        <p:blipFill>
          <a:blip r:embed="rId2" cstate="print"/>
          <a:stretch>
            <a:fillRect/>
          </a:stretch>
        </p:blipFill>
        <p:spPr>
          <a:xfrm>
            <a:off x="6400800" y="685800"/>
            <a:ext cx="2171700" cy="217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anim calcmode="lin" valueType="num">
                                      <p:cBhvr>
                                        <p:cTn id="3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edge">
                                      <p:cBhvr>
                                        <p:cTn id="49" dur="20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edg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dirty="0" smtClean="0"/>
              <a:t>Flu like symptoms appear after a few weeks of infection</a:t>
            </a:r>
          </a:p>
          <a:p>
            <a:r>
              <a:rPr lang="en-US" dirty="0" smtClean="0"/>
              <a:t>HIV and the immune system remain in a standoff battle for years</a:t>
            </a:r>
          </a:p>
          <a:p>
            <a:r>
              <a:rPr lang="en-US" dirty="0" smtClean="0"/>
              <a:t>When immune system starts to lose after 5-8 years</a:t>
            </a:r>
          </a:p>
          <a:p>
            <a:pPr marL="0" indent="0">
              <a:buNone/>
            </a:pPr>
            <a:r>
              <a:rPr lang="en-US" dirty="0"/>
              <a:t>	</a:t>
            </a:r>
            <a:r>
              <a:rPr lang="en-US" dirty="0" smtClean="0"/>
              <a:t>weight loss, swollen glands, extreme fatigue and 	oral thrush happen</a:t>
            </a:r>
          </a:p>
          <a:p>
            <a:r>
              <a:rPr lang="en-US" dirty="0" smtClean="0"/>
              <a:t>Death is possible if untreated</a:t>
            </a:r>
            <a:endParaRPr lang="en-US" dirty="0"/>
          </a:p>
        </p:txBody>
      </p:sp>
      <p:pic>
        <p:nvPicPr>
          <p:cNvPr id="4" name="Picture 3"/>
          <p:cNvPicPr>
            <a:picLocks noChangeAspect="1"/>
          </p:cNvPicPr>
          <p:nvPr/>
        </p:nvPicPr>
        <p:blipFill>
          <a:blip r:embed="rId2"/>
          <a:stretch>
            <a:fillRect/>
          </a:stretch>
        </p:blipFill>
        <p:spPr>
          <a:xfrm>
            <a:off x="4876800" y="4191000"/>
            <a:ext cx="3613202" cy="1838325"/>
          </a:xfrm>
          <a:prstGeom prst="rect">
            <a:avLst/>
          </a:prstGeom>
        </p:spPr>
      </p:pic>
    </p:spTree>
    <p:extLst>
      <p:ext uri="{BB962C8B-B14F-4D97-AF65-F5344CB8AC3E}">
        <p14:creationId xmlns:p14="http://schemas.microsoft.com/office/powerpoint/2010/main" val="301074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HIV TO AIDS</a:t>
            </a:r>
            <a:endParaRPr lang="en-US" dirty="0"/>
          </a:p>
        </p:txBody>
      </p:sp>
      <p:sp>
        <p:nvSpPr>
          <p:cNvPr id="3" name="Content Placeholder 2"/>
          <p:cNvSpPr>
            <a:spLocks noGrp="1"/>
          </p:cNvSpPr>
          <p:nvPr>
            <p:ph idx="1"/>
          </p:nvPr>
        </p:nvSpPr>
        <p:spPr>
          <a:xfrm>
            <a:off x="762000" y="1219200"/>
            <a:ext cx="7543800" cy="4648200"/>
          </a:xfrm>
        </p:spPr>
        <p:txBody>
          <a:bodyPr>
            <a:normAutofit/>
          </a:bodyPr>
          <a:lstStyle/>
          <a:p>
            <a:pPr>
              <a:buNone/>
            </a:pPr>
            <a:r>
              <a:rPr lang="en-US" sz="2800" dirty="0" smtClean="0"/>
              <a:t>Scientists have estimated that about half the people infected with HIV develop AIDS within 10 years after becoming infected. This time varies greatly from person to person and can depend on many factors, including a person’s health care and lifestyle.</a:t>
            </a:r>
          </a:p>
          <a:p>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15872"/>
            <a:ext cx="2724150" cy="2250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Special Cases</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endParaRPr lang="en-US" dirty="0" smtClean="0"/>
          </a:p>
          <a:p>
            <a:r>
              <a:rPr lang="en-US" b="1" dirty="0" smtClean="0">
                <a:solidFill>
                  <a:srgbClr val="FF0000"/>
                </a:solidFill>
              </a:rPr>
              <a:t>KISSING</a:t>
            </a:r>
            <a:r>
              <a:rPr lang="en-US" b="1" dirty="0" smtClean="0"/>
              <a:t>— Only one case of AIDS has ever been attributed to open-mouth kissing. However, because of the potential for contact with blood during open-mouth kissing, never practice this activity with someone who is infected. </a:t>
            </a:r>
          </a:p>
          <a:p>
            <a:r>
              <a:rPr lang="en-US" b="1" dirty="0" smtClean="0">
                <a:solidFill>
                  <a:srgbClr val="FF0000"/>
                </a:solidFill>
              </a:rPr>
              <a:t>SPITTING or BITING</a:t>
            </a:r>
            <a:r>
              <a:rPr lang="en-US" b="1" dirty="0" smtClean="0"/>
              <a:t>— Although saliva contains a very minor amount of HIV, it also contains a protein that works to destroy the virus. The amount of HIV in saliva is not high enough to make spitting or biting a common risk. </a:t>
            </a:r>
          </a:p>
          <a:p>
            <a:r>
              <a:rPr lang="en-US" b="1" dirty="0" smtClean="0">
                <a:solidFill>
                  <a:srgbClr val="FF0000"/>
                </a:solidFill>
              </a:rPr>
              <a:t>HEALTHCARE WORKERS</a:t>
            </a:r>
            <a:r>
              <a:rPr lang="en-US" b="1" dirty="0" smtClean="0"/>
              <a:t>— Investigations into more than 22,000 patients of 63 HIV-infected doctors and dentists have resulted in only one demonstrated case of HIV transmission. </a:t>
            </a:r>
          </a:p>
          <a:p>
            <a:r>
              <a:rPr lang="en-US" b="1" dirty="0" smtClean="0">
                <a:solidFill>
                  <a:srgbClr val="FF0000"/>
                </a:solidFill>
              </a:rPr>
              <a:t>SHARED UTENSILS</a:t>
            </a:r>
            <a:r>
              <a:rPr lang="en-US" b="1" dirty="0" smtClean="0"/>
              <a:t>— There is an extremely remote chance for HIV transmission, and only if blood is involved, such as from a cut in the mouth. </a:t>
            </a:r>
          </a:p>
          <a:p>
            <a:r>
              <a:rPr lang="en-US" b="1" dirty="0" smtClean="0">
                <a:solidFill>
                  <a:srgbClr val="FF0000"/>
                </a:solidFill>
              </a:rPr>
              <a:t>TEARS and SWEAT</a:t>
            </a:r>
            <a:r>
              <a:rPr lang="en-US" b="1" dirty="0" smtClean="0"/>
              <a:t>— These fluids do not contain enough HIV to cause infection.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Cannot Be Transmitted Through</a:t>
            </a:r>
            <a:endParaRPr lang="en-US" dirty="0"/>
          </a:p>
        </p:txBody>
      </p:sp>
      <p:sp>
        <p:nvSpPr>
          <p:cNvPr id="3" name="Content Placeholder 2"/>
          <p:cNvSpPr>
            <a:spLocks noGrp="1"/>
          </p:cNvSpPr>
          <p:nvPr>
            <p:ph idx="1"/>
          </p:nvPr>
        </p:nvSpPr>
        <p:spPr>
          <a:xfrm>
            <a:off x="762000" y="381000"/>
            <a:ext cx="7543800" cy="2286000"/>
          </a:xfrm>
        </p:spPr>
        <p:txBody>
          <a:bodyPr/>
          <a:lstStyle/>
          <a:p>
            <a:r>
              <a:rPr lang="en-US" sz="2800" dirty="0" smtClean="0"/>
              <a:t>Casual contact (social kissing, shaking hands, coughing, sneezing,  swimming pools, bathrooms, eating utensils, drinking fountains)</a:t>
            </a:r>
          </a:p>
          <a:p>
            <a:pPr marL="0" indent="0">
              <a:buNone/>
            </a:pPr>
            <a:endParaRPr lang="en-US" dirty="0"/>
          </a:p>
        </p:txBody>
      </p:sp>
      <p:pic>
        <p:nvPicPr>
          <p:cNvPr id="4" name="Picture 3" descr="aids2.jpg"/>
          <p:cNvPicPr>
            <a:picLocks noChangeAspect="1"/>
          </p:cNvPicPr>
          <p:nvPr/>
        </p:nvPicPr>
        <p:blipFill>
          <a:blip r:embed="rId2" cstate="print"/>
          <a:stretch>
            <a:fillRect/>
          </a:stretch>
        </p:blipFill>
        <p:spPr>
          <a:xfrm>
            <a:off x="4648200" y="2057400"/>
            <a:ext cx="4114800" cy="3200401"/>
          </a:xfrm>
          <a:prstGeom prst="rect">
            <a:avLst/>
          </a:prstGeom>
        </p:spPr>
      </p:pic>
    </p:spTree>
    <p:extLst>
      <p:ext uri="{BB962C8B-B14F-4D97-AF65-F5344CB8AC3E}">
        <p14:creationId xmlns:p14="http://schemas.microsoft.com/office/powerpoint/2010/main" val="1316407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943600"/>
            <a:ext cx="6781800" cy="1676400"/>
          </a:xfrm>
        </p:spPr>
        <p:txBody>
          <a:bodyPr>
            <a:normAutofit fontScale="90000"/>
          </a:bodyPr>
          <a:lstStyle/>
          <a:p>
            <a:r>
              <a:rPr lang="en-US" dirty="0" smtClean="0">
                <a:solidFill>
                  <a:srgbClr val="FF0000"/>
                </a:solidFill>
              </a:rPr>
              <a:t>How can I tell if I have HIV</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457200"/>
            <a:ext cx="8763000" cy="5410200"/>
          </a:xfrm>
        </p:spPr>
        <p:txBody>
          <a:bodyPr>
            <a:normAutofit fontScale="92500"/>
          </a:bodyPr>
          <a:lstStyle/>
          <a:p>
            <a:r>
              <a:rPr lang="en-US" dirty="0" smtClean="0"/>
              <a:t>Blood test</a:t>
            </a:r>
          </a:p>
          <a:p>
            <a:r>
              <a:rPr lang="en-US" dirty="0" smtClean="0"/>
              <a:t>It takes 3 to 6 months after you are exposed  to develop the detectable antibodies that tell if you have HIV</a:t>
            </a:r>
          </a:p>
          <a:p>
            <a:r>
              <a:rPr lang="en-US" dirty="0" smtClean="0"/>
              <a:t>Dr. Office, STD clinics, Family planning services,  HIV testing sites</a:t>
            </a:r>
          </a:p>
          <a:p>
            <a:endParaRPr lang="en-US" dirty="0"/>
          </a:p>
          <a:p>
            <a:pPr marL="0" indent="0">
              <a:buNone/>
            </a:pPr>
            <a:r>
              <a:rPr lang="en-US" dirty="0" smtClean="0">
                <a:solidFill>
                  <a:srgbClr val="FF0000"/>
                </a:solidFill>
              </a:rPr>
              <a:t>WHO SHOULD BE TESTED</a:t>
            </a:r>
          </a:p>
          <a:p>
            <a:r>
              <a:rPr lang="en-US" dirty="0" smtClean="0"/>
              <a:t>Men who have unprotected sex with other men</a:t>
            </a:r>
          </a:p>
          <a:p>
            <a:r>
              <a:rPr lang="en-US" dirty="0" smtClean="0"/>
              <a:t>People who share needles</a:t>
            </a:r>
          </a:p>
          <a:p>
            <a:r>
              <a:rPr lang="en-US" dirty="0" smtClean="0"/>
              <a:t>People with several sexual partners</a:t>
            </a:r>
          </a:p>
          <a:p>
            <a:r>
              <a:rPr lang="en-US" dirty="0" smtClean="0"/>
              <a:t>People who already have another STI</a:t>
            </a:r>
          </a:p>
          <a:p>
            <a:r>
              <a:rPr lang="en-US" dirty="0" smtClean="0"/>
              <a:t>Infants born to HIV positive mothers</a:t>
            </a:r>
          </a:p>
          <a:p>
            <a:r>
              <a:rPr lang="en-US" dirty="0" smtClean="0"/>
              <a:t>People who are significantly exposed  to another person’s blood</a:t>
            </a:r>
          </a:p>
          <a:p>
            <a:pPr marL="0" indent="0">
              <a:buNone/>
            </a:pPr>
            <a:r>
              <a:rPr lang="en-US" dirty="0"/>
              <a:t> </a:t>
            </a:r>
            <a:r>
              <a:rPr lang="en-US" dirty="0" smtClean="0"/>
              <a:t>   and they have open wounds, or exposure to open areas</a:t>
            </a:r>
            <a:endParaRPr lang="en-US" dirty="0"/>
          </a:p>
        </p:txBody>
      </p:sp>
    </p:spTree>
    <p:extLst>
      <p:ext uri="{BB962C8B-B14F-4D97-AF65-F5344CB8AC3E}">
        <p14:creationId xmlns:p14="http://schemas.microsoft.com/office/powerpoint/2010/main" val="1166790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6781800" cy="1752600"/>
          </a:xfrm>
        </p:spPr>
        <p:txBody>
          <a:bodyPr>
            <a:normAutofit fontScale="90000"/>
          </a:bodyPr>
          <a:lstStyle/>
          <a:p>
            <a:r>
              <a:rPr lang="en-US" dirty="0" smtClean="0">
                <a:solidFill>
                  <a:srgbClr val="FF0000"/>
                </a:solidFill>
              </a:rPr>
              <a:t>WHERE CAN I GET MORE INFO?</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762000" y="685800"/>
            <a:ext cx="7543800" cy="3276600"/>
          </a:xfrm>
        </p:spPr>
        <p:txBody>
          <a:bodyPr>
            <a:normAutofit lnSpcReduction="10000"/>
          </a:bodyPr>
          <a:lstStyle/>
          <a:p>
            <a:r>
              <a:rPr lang="en-US" dirty="0" smtClean="0"/>
              <a:t>Wisconsin AIDS line: 1-800-334-AIDS</a:t>
            </a:r>
          </a:p>
          <a:p>
            <a:r>
              <a:rPr lang="en-US" dirty="0" smtClean="0"/>
              <a:t>Spanish speaking AIDS line: 1-800-344-7432</a:t>
            </a:r>
          </a:p>
          <a:p>
            <a:r>
              <a:rPr lang="en-US" dirty="0" smtClean="0"/>
              <a:t>Red Cross</a:t>
            </a:r>
          </a:p>
          <a:p>
            <a:r>
              <a:rPr lang="en-US" dirty="0" smtClean="0"/>
              <a:t>AIDS service organizations in Milwaukee</a:t>
            </a:r>
          </a:p>
          <a:p>
            <a:r>
              <a:rPr lang="en-US" dirty="0" smtClean="0"/>
              <a:t>On the Web</a:t>
            </a:r>
          </a:p>
          <a:p>
            <a:pPr>
              <a:buNone/>
            </a:pPr>
            <a:r>
              <a:rPr lang="en-US" dirty="0" smtClean="0"/>
              <a:t>	Wisconsin AIDS/HIV Program</a:t>
            </a:r>
          </a:p>
          <a:p>
            <a:pPr>
              <a:buNone/>
            </a:pPr>
            <a:r>
              <a:rPr lang="en-US" dirty="0" smtClean="0"/>
              <a:t>	Centers for Disease Control</a:t>
            </a:r>
          </a:p>
          <a:p>
            <a:pPr>
              <a:buNone/>
            </a:pPr>
            <a:r>
              <a:rPr lang="en-US" dirty="0" smtClean="0"/>
              <a:t>	National Prevention Information Network</a:t>
            </a:r>
          </a:p>
          <a:p>
            <a:pPr marL="0" indent="0">
              <a:buNone/>
            </a:pPr>
            <a:endParaRPr lang="en-US" dirty="0"/>
          </a:p>
        </p:txBody>
      </p:sp>
    </p:spTree>
    <p:extLst>
      <p:ext uri="{BB962C8B-B14F-4D97-AF65-F5344CB8AC3E}">
        <p14:creationId xmlns:p14="http://schemas.microsoft.com/office/powerpoint/2010/main" val="413858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 Data in Milwaukee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812800"/>
            <a:ext cx="8229600" cy="4064000"/>
          </a:xfrm>
        </p:spPr>
      </p:pic>
    </p:spTree>
    <p:extLst>
      <p:ext uri="{BB962C8B-B14F-4D97-AF65-F5344CB8AC3E}">
        <p14:creationId xmlns:p14="http://schemas.microsoft.com/office/powerpoint/2010/main" val="3107948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LINES DVD</a:t>
            </a:r>
            <a:endParaRPr lang="en-US" dirty="0"/>
          </a:p>
        </p:txBody>
      </p:sp>
      <p:pic>
        <p:nvPicPr>
          <p:cNvPr id="4" name="Content Placeholder 3" descr="aids4.jpg"/>
          <p:cNvPicPr>
            <a:picLocks noGrp="1" noChangeAspect="1"/>
          </p:cNvPicPr>
          <p:nvPr>
            <p:ph idx="1"/>
          </p:nvPr>
        </p:nvPicPr>
        <p:blipFill>
          <a:blip r:embed="rId2" cstate="print"/>
          <a:stretch>
            <a:fillRect/>
          </a:stretch>
        </p:blipFill>
        <p:spPr>
          <a:xfrm>
            <a:off x="1752600" y="685800"/>
            <a:ext cx="6438900" cy="42005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0"/>
            <a:ext cx="5657850" cy="1600200"/>
          </a:xfrm>
        </p:spPr>
        <p:txBody>
          <a:bodyPr>
            <a:normAutofit fontScale="90000"/>
          </a:bodyPr>
          <a:lstStyle/>
          <a:p>
            <a:r>
              <a:rPr lang="en-US" dirty="0" smtClean="0">
                <a:solidFill>
                  <a:srgbClr val="FF0000"/>
                </a:solidFill>
              </a:rPr>
              <a:t>RED LIGHT </a:t>
            </a:r>
            <a:r>
              <a:rPr lang="en-US" dirty="0" smtClean="0"/>
              <a:t>–</a:t>
            </a:r>
            <a:br>
              <a:rPr lang="en-US" dirty="0" smtClean="0"/>
            </a:br>
            <a:r>
              <a:rPr lang="en-US" dirty="0" smtClean="0">
                <a:solidFill>
                  <a:srgbClr val="00B050"/>
                </a:solidFill>
              </a:rPr>
              <a:t>GREEN LIGHT </a:t>
            </a:r>
            <a:r>
              <a:rPr lang="en-US" dirty="0" smtClean="0"/>
              <a:t>ACTIVITY</a:t>
            </a:r>
            <a:endParaRPr lang="en-US" dirty="0"/>
          </a:p>
        </p:txBody>
      </p:sp>
      <p:sp>
        <p:nvSpPr>
          <p:cNvPr id="5" name="Content Placeholder 4"/>
          <p:cNvSpPr>
            <a:spLocks noGrp="1"/>
          </p:cNvSpPr>
          <p:nvPr>
            <p:ph idx="1"/>
          </p:nvPr>
        </p:nvSpPr>
        <p:spPr>
          <a:xfrm>
            <a:off x="228600" y="685800"/>
            <a:ext cx="6191250" cy="3886200"/>
          </a:xfrm>
        </p:spPr>
        <p:txBody>
          <a:bodyPr/>
          <a:lstStyle/>
          <a:p>
            <a:r>
              <a:rPr lang="en-US" dirty="0" smtClean="0"/>
              <a:t>RED LIGHT = HIGH RISK ACTIVITY</a:t>
            </a:r>
          </a:p>
          <a:p>
            <a:endParaRPr lang="en-US" dirty="0"/>
          </a:p>
          <a:p>
            <a:r>
              <a:rPr lang="en-US" dirty="0" smtClean="0"/>
              <a:t>YELLOW LIGHT = MODERATE RISK ACTIVITY</a:t>
            </a:r>
          </a:p>
          <a:p>
            <a:endParaRPr lang="en-US" dirty="0"/>
          </a:p>
          <a:p>
            <a:r>
              <a:rPr lang="en-US" dirty="0" smtClean="0"/>
              <a:t>GREEN LIGHT = LOW RISK ACTIVITY</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850" y="1828800"/>
            <a:ext cx="2513633" cy="4572000"/>
          </a:xfrm>
          <a:prstGeom prst="rect">
            <a:avLst/>
          </a:prstGeom>
        </p:spPr>
      </p:pic>
    </p:spTree>
    <p:extLst>
      <p:ext uri="{BB962C8B-B14F-4D97-AF65-F5344CB8AC3E}">
        <p14:creationId xmlns:p14="http://schemas.microsoft.com/office/powerpoint/2010/main" val="3673047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High Risk Behaviors for getting HIV</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Anal Intercourse without a condom</a:t>
            </a:r>
          </a:p>
          <a:p>
            <a:r>
              <a:rPr lang="en-US" dirty="0" smtClean="0"/>
              <a:t>Sharing needles for injecting drugs, etc..</a:t>
            </a:r>
          </a:p>
          <a:p>
            <a:r>
              <a:rPr lang="en-US" dirty="0" smtClean="0"/>
              <a:t>Vaginal intercourse without a condom</a:t>
            </a:r>
          </a:p>
          <a:p>
            <a:r>
              <a:rPr lang="en-US" dirty="0" smtClean="0"/>
              <a:t>Anal intercourse with internal ejaculation with a condom</a:t>
            </a:r>
          </a:p>
          <a:p>
            <a:r>
              <a:rPr lang="en-US" dirty="0" smtClean="0"/>
              <a:t>Vaginal intercourse with a condom and internal ejaculation</a:t>
            </a:r>
          </a:p>
          <a:p>
            <a:r>
              <a:rPr lang="en-US" dirty="0" smtClean="0"/>
              <a:t>Sharing needles for tattooing, or piercing</a:t>
            </a:r>
          </a:p>
          <a:p>
            <a:r>
              <a:rPr lang="en-US" dirty="0" smtClean="0"/>
              <a:t>Breast feeding by an infected mother</a:t>
            </a:r>
          </a:p>
          <a:p>
            <a:r>
              <a:rPr lang="en-US" dirty="0" smtClean="0"/>
              <a:t>Unprotected oral sex</a:t>
            </a:r>
          </a:p>
          <a:p>
            <a:r>
              <a:rPr lang="en-US" dirty="0" smtClean="0"/>
              <a:t>Cleaning blood spills with no barrier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Low Risk Behaviors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Blood spills with barriers</a:t>
            </a:r>
          </a:p>
          <a:p>
            <a:r>
              <a:rPr lang="en-US" dirty="0" smtClean="0"/>
              <a:t>Mutual masturbation</a:t>
            </a:r>
          </a:p>
          <a:p>
            <a:r>
              <a:rPr lang="en-US" dirty="0" smtClean="0"/>
              <a:t>Deep wet kissing</a:t>
            </a:r>
          </a:p>
          <a:p>
            <a:r>
              <a:rPr lang="en-US" dirty="0" smtClean="0"/>
              <a:t>Dry kissing</a:t>
            </a:r>
          </a:p>
          <a:p>
            <a:r>
              <a:rPr lang="en-US" dirty="0" smtClean="0"/>
              <a:t>Hugging and massage</a:t>
            </a:r>
          </a:p>
          <a:p>
            <a:r>
              <a:rPr lang="en-US" dirty="0" smtClean="0"/>
              <a:t>Self-masturbation</a:t>
            </a:r>
          </a:p>
          <a:p>
            <a:r>
              <a:rPr lang="en-US" dirty="0" smtClean="0"/>
              <a:t>Donating blood</a:t>
            </a:r>
          </a:p>
          <a:p>
            <a:r>
              <a:rPr lang="en-US" dirty="0" smtClean="0"/>
              <a:t>Mutually monogamous relationships with an uninfected partner</a:t>
            </a:r>
          </a:p>
          <a:p>
            <a:r>
              <a:rPr lang="en-US" sz="4000" dirty="0" smtClean="0"/>
              <a:t>ABSTINENCE</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puts Teens at a higher risk??</a:t>
            </a:r>
            <a:endParaRPr lang="en-US" dirty="0"/>
          </a:p>
        </p:txBody>
      </p:sp>
      <p:sp>
        <p:nvSpPr>
          <p:cNvPr id="3" name="Content Placeholder 2"/>
          <p:cNvSpPr>
            <a:spLocks noGrp="1"/>
          </p:cNvSpPr>
          <p:nvPr>
            <p:ph idx="1"/>
          </p:nvPr>
        </p:nvSpPr>
        <p:spPr/>
        <p:txBody>
          <a:bodyPr>
            <a:normAutofit lnSpcReduction="10000"/>
          </a:bodyPr>
          <a:lstStyle/>
          <a:p>
            <a:r>
              <a:rPr lang="en-US" dirty="0" smtClean="0"/>
              <a:t>More likely to have </a:t>
            </a:r>
            <a:r>
              <a:rPr lang="en-US" dirty="0" smtClean="0">
                <a:solidFill>
                  <a:srgbClr val="FF0000"/>
                </a:solidFill>
              </a:rPr>
              <a:t>multiple, sequential, or concurrent </a:t>
            </a:r>
            <a:r>
              <a:rPr lang="en-US" dirty="0" smtClean="0"/>
              <a:t>sex partners, rather than single long term relationships</a:t>
            </a:r>
          </a:p>
          <a:p>
            <a:endParaRPr lang="en-US" dirty="0"/>
          </a:p>
          <a:p>
            <a:r>
              <a:rPr lang="en-US" dirty="0" smtClean="0"/>
              <a:t>More likely to engage in </a:t>
            </a:r>
            <a:r>
              <a:rPr lang="en-US" dirty="0" smtClean="0">
                <a:solidFill>
                  <a:srgbClr val="FF0000"/>
                </a:solidFill>
              </a:rPr>
              <a:t>unprotected</a:t>
            </a:r>
            <a:r>
              <a:rPr lang="en-US" dirty="0" smtClean="0"/>
              <a:t> sexual intercourse</a:t>
            </a:r>
          </a:p>
          <a:p>
            <a:endParaRPr lang="en-US" dirty="0"/>
          </a:p>
          <a:p>
            <a:r>
              <a:rPr lang="en-US" dirty="0" smtClean="0"/>
              <a:t>They select </a:t>
            </a:r>
            <a:r>
              <a:rPr lang="en-US" dirty="0" smtClean="0">
                <a:solidFill>
                  <a:srgbClr val="FF0000"/>
                </a:solidFill>
              </a:rPr>
              <a:t>partners</a:t>
            </a:r>
            <a:r>
              <a:rPr lang="en-US" dirty="0" smtClean="0"/>
              <a:t> that are at </a:t>
            </a:r>
            <a:r>
              <a:rPr lang="en-US" dirty="0" smtClean="0">
                <a:solidFill>
                  <a:srgbClr val="FF0000"/>
                </a:solidFill>
              </a:rPr>
              <a:t>higher risk</a:t>
            </a:r>
          </a:p>
          <a:p>
            <a:endParaRPr lang="en-US" dirty="0"/>
          </a:p>
          <a:p>
            <a:pPr marL="0" indent="0" algn="ctr">
              <a:buNone/>
            </a:pPr>
            <a:r>
              <a:rPr lang="en-US" dirty="0" smtClean="0"/>
              <a:t>“</a:t>
            </a:r>
            <a:r>
              <a:rPr lang="en-US" sz="2800" dirty="0" smtClean="0">
                <a:solidFill>
                  <a:srgbClr val="0070C0"/>
                </a:solidFill>
              </a:rPr>
              <a:t>IF YOU DON’T TAKE RESPONSIBILITY FOR YOUR SEXUAL HEALTH, WHO WILL??</a:t>
            </a:r>
            <a:endParaRPr lang="en-US" sz="2800" dirty="0">
              <a:solidFill>
                <a:srgbClr val="0070C0"/>
              </a:solidFill>
            </a:endParaRPr>
          </a:p>
        </p:txBody>
      </p:sp>
      <p:pic>
        <p:nvPicPr>
          <p:cNvPr id="4" name="Picture 3"/>
          <p:cNvPicPr>
            <a:picLocks noChangeAspect="1"/>
          </p:cNvPicPr>
          <p:nvPr/>
        </p:nvPicPr>
        <p:blipFill>
          <a:blip r:embed="rId2"/>
          <a:stretch>
            <a:fillRect/>
          </a:stretch>
        </p:blipFill>
        <p:spPr>
          <a:xfrm>
            <a:off x="6515100" y="4375474"/>
            <a:ext cx="2057400" cy="2466975"/>
          </a:xfrm>
          <a:prstGeom prst="rect">
            <a:avLst/>
          </a:prstGeom>
        </p:spPr>
      </p:pic>
    </p:spTree>
    <p:extLst>
      <p:ext uri="{BB962C8B-B14F-4D97-AF65-F5344CB8AC3E}">
        <p14:creationId xmlns:p14="http://schemas.microsoft.com/office/powerpoint/2010/main" val="3242543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True or False?  You can get an STD from…</a:t>
            </a:r>
            <a:endParaRPr lang="en-US" dirty="0"/>
          </a:p>
        </p:txBody>
      </p:sp>
      <p:sp>
        <p:nvSpPr>
          <p:cNvPr id="4" name="Content Placeholder 3"/>
          <p:cNvSpPr>
            <a:spLocks noGrp="1"/>
          </p:cNvSpPr>
          <p:nvPr>
            <p:ph sz="half" idx="1"/>
          </p:nvPr>
        </p:nvSpPr>
        <p:spPr/>
        <p:txBody>
          <a:bodyPr/>
          <a:lstStyle/>
          <a:p>
            <a:r>
              <a:rPr lang="en-US" dirty="0" smtClean="0"/>
              <a:t>Shaking hands</a:t>
            </a:r>
          </a:p>
          <a:p>
            <a:r>
              <a:rPr lang="en-US" dirty="0" smtClean="0"/>
              <a:t>Sitting on a toilet</a:t>
            </a:r>
          </a:p>
          <a:p>
            <a:r>
              <a:rPr lang="en-US" dirty="0" smtClean="0"/>
              <a:t>Getting coughed or sneezed on</a:t>
            </a:r>
          </a:p>
          <a:p>
            <a:r>
              <a:rPr lang="en-US" dirty="0" smtClean="0"/>
              <a:t>Sharing utensils</a:t>
            </a:r>
          </a:p>
          <a:p>
            <a:r>
              <a:rPr lang="en-US" dirty="0" smtClean="0"/>
              <a:t>Being bitten by an insect</a:t>
            </a:r>
            <a:endParaRPr lang="en-US" dirty="0"/>
          </a:p>
        </p:txBody>
      </p:sp>
      <p:sp>
        <p:nvSpPr>
          <p:cNvPr id="5" name="Content Placeholder 4"/>
          <p:cNvSpPr>
            <a:spLocks noGrp="1"/>
          </p:cNvSpPr>
          <p:nvPr>
            <p:ph sz="half" idx="2"/>
          </p:nvPr>
        </p:nvSpPr>
        <p:spPr/>
        <p:txBody>
          <a:bodyPr/>
          <a:lstStyle/>
          <a:p>
            <a:r>
              <a:rPr lang="en-US" dirty="0" smtClean="0"/>
              <a:t>False</a:t>
            </a:r>
          </a:p>
          <a:p>
            <a:r>
              <a:rPr lang="en-US" dirty="0" smtClean="0"/>
              <a:t>False</a:t>
            </a:r>
          </a:p>
          <a:p>
            <a:r>
              <a:rPr lang="en-US" dirty="0" smtClean="0"/>
              <a:t>False</a:t>
            </a:r>
          </a:p>
          <a:p>
            <a:r>
              <a:rPr lang="en-US" dirty="0" smtClean="0"/>
              <a:t>False</a:t>
            </a:r>
          </a:p>
          <a:p>
            <a:r>
              <a:rPr lang="en-US" dirty="0" smtClean="0"/>
              <a:t>False</a:t>
            </a:r>
          </a:p>
          <a:p>
            <a:pPr marL="0" indent="0">
              <a:buNone/>
            </a:pPr>
            <a:endParaRPr lang="en-US" dirty="0"/>
          </a:p>
        </p:txBody>
      </p:sp>
      <p:pic>
        <p:nvPicPr>
          <p:cNvPr id="3" name="Picture 2"/>
          <p:cNvPicPr>
            <a:picLocks noChangeAspect="1"/>
          </p:cNvPicPr>
          <p:nvPr/>
        </p:nvPicPr>
        <p:blipFill>
          <a:blip r:embed="rId2"/>
          <a:stretch>
            <a:fillRect/>
          </a:stretch>
        </p:blipFill>
        <p:spPr>
          <a:xfrm>
            <a:off x="6017098" y="762000"/>
            <a:ext cx="3053404" cy="2152650"/>
          </a:xfrm>
          <a:prstGeom prst="rect">
            <a:avLst/>
          </a:prstGeom>
        </p:spPr>
      </p:pic>
    </p:spTree>
    <p:extLst>
      <p:ext uri="{BB962C8B-B14F-4D97-AF65-F5344CB8AC3E}">
        <p14:creationId xmlns:p14="http://schemas.microsoft.com/office/powerpoint/2010/main" val="16564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get an STD via Sexual Contact</a:t>
            </a:r>
            <a:endParaRPr lang="en-US" dirty="0"/>
          </a:p>
        </p:txBody>
      </p:sp>
      <p:sp>
        <p:nvSpPr>
          <p:cNvPr id="3" name="Content Placeholder 2"/>
          <p:cNvSpPr>
            <a:spLocks noGrp="1"/>
          </p:cNvSpPr>
          <p:nvPr>
            <p:ph sz="half" idx="1"/>
          </p:nvPr>
        </p:nvSpPr>
        <p:spPr/>
        <p:txBody>
          <a:bodyPr>
            <a:normAutofit/>
          </a:bodyPr>
          <a:lstStyle/>
          <a:p>
            <a:r>
              <a:rPr lang="en-US" sz="3200" dirty="0" smtClean="0"/>
              <a:t>Sexual contact means any intimate contact (not just intercourse) with another persons:</a:t>
            </a:r>
            <a:endParaRPr lang="en-US" sz="3200" dirty="0"/>
          </a:p>
        </p:txBody>
      </p:sp>
      <p:sp>
        <p:nvSpPr>
          <p:cNvPr id="4" name="Content Placeholder 3"/>
          <p:cNvSpPr>
            <a:spLocks noGrp="1"/>
          </p:cNvSpPr>
          <p:nvPr>
            <p:ph sz="half" idx="2"/>
          </p:nvPr>
        </p:nvSpPr>
        <p:spPr/>
        <p:txBody>
          <a:bodyPr>
            <a:normAutofit/>
          </a:bodyPr>
          <a:lstStyle/>
          <a:p>
            <a:r>
              <a:rPr lang="en-US" sz="3200" dirty="0" smtClean="0"/>
              <a:t>Lips</a:t>
            </a:r>
          </a:p>
          <a:p>
            <a:r>
              <a:rPr lang="en-US" sz="3200" dirty="0" smtClean="0"/>
              <a:t>Mouth</a:t>
            </a:r>
          </a:p>
          <a:p>
            <a:r>
              <a:rPr lang="en-US" sz="3200" dirty="0" smtClean="0"/>
              <a:t>Penis</a:t>
            </a:r>
          </a:p>
          <a:p>
            <a:r>
              <a:rPr lang="en-US" sz="3200" dirty="0" smtClean="0"/>
              <a:t>Vagina</a:t>
            </a:r>
          </a:p>
          <a:p>
            <a:r>
              <a:rPr lang="en-US" sz="3200" dirty="0" smtClean="0"/>
              <a:t>Anus</a:t>
            </a:r>
          </a:p>
          <a:p>
            <a:pPr marL="0" indent="0">
              <a:buNone/>
            </a:pPr>
            <a:endParaRPr lang="en-US" sz="3200" dirty="0"/>
          </a:p>
        </p:txBody>
      </p:sp>
      <p:pic>
        <p:nvPicPr>
          <p:cNvPr id="5" name="Picture 4"/>
          <p:cNvPicPr>
            <a:picLocks noChangeAspect="1"/>
          </p:cNvPicPr>
          <p:nvPr/>
        </p:nvPicPr>
        <p:blipFill>
          <a:blip r:embed="rId2"/>
          <a:stretch>
            <a:fillRect/>
          </a:stretch>
        </p:blipFill>
        <p:spPr>
          <a:xfrm>
            <a:off x="5638800" y="5372100"/>
            <a:ext cx="3271838" cy="1395984"/>
          </a:xfrm>
          <a:prstGeom prst="rect">
            <a:avLst/>
          </a:prstGeom>
        </p:spPr>
      </p:pic>
    </p:spTree>
    <p:extLst>
      <p:ext uri="{BB962C8B-B14F-4D97-AF65-F5344CB8AC3E}">
        <p14:creationId xmlns:p14="http://schemas.microsoft.com/office/powerpoint/2010/main" val="1647643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Factors</a:t>
            </a:r>
            <a:endParaRPr lang="en-US" dirty="0"/>
          </a:p>
        </p:txBody>
      </p:sp>
      <p:sp>
        <p:nvSpPr>
          <p:cNvPr id="6" name="Content Placeholder 5"/>
          <p:cNvSpPr>
            <a:spLocks noGrp="1"/>
          </p:cNvSpPr>
          <p:nvPr>
            <p:ph idx="1"/>
          </p:nvPr>
        </p:nvSpPr>
        <p:spPr/>
        <p:txBody>
          <a:bodyPr>
            <a:normAutofit/>
          </a:bodyPr>
          <a:lstStyle/>
          <a:p>
            <a:r>
              <a:rPr lang="en-US" sz="3600" dirty="0" smtClean="0"/>
              <a:t>Being a sexually active teen</a:t>
            </a:r>
          </a:p>
          <a:p>
            <a:r>
              <a:rPr lang="en-US" sz="3600" dirty="0" smtClean="0"/>
              <a:t>Multiple partners</a:t>
            </a:r>
          </a:p>
          <a:p>
            <a:r>
              <a:rPr lang="en-US" sz="3600" dirty="0" smtClean="0"/>
              <a:t>Not using latex condoms</a:t>
            </a:r>
          </a:p>
          <a:p>
            <a:r>
              <a:rPr lang="en-US" sz="3600" dirty="0" smtClean="0"/>
              <a:t>Using drugs or alcohol</a:t>
            </a:r>
            <a:endParaRPr lang="en-US" sz="3600" dirty="0"/>
          </a:p>
        </p:txBody>
      </p:sp>
      <p:pic>
        <p:nvPicPr>
          <p:cNvPr id="2" name="Picture 1"/>
          <p:cNvPicPr>
            <a:picLocks noChangeAspect="1"/>
          </p:cNvPicPr>
          <p:nvPr/>
        </p:nvPicPr>
        <p:blipFill>
          <a:blip r:embed="rId2"/>
          <a:stretch>
            <a:fillRect/>
          </a:stretch>
        </p:blipFill>
        <p:spPr>
          <a:xfrm>
            <a:off x="4343400" y="4167188"/>
            <a:ext cx="4582375" cy="2409825"/>
          </a:xfrm>
          <a:prstGeom prst="rect">
            <a:avLst/>
          </a:prstGeom>
        </p:spPr>
      </p:pic>
    </p:spTree>
    <p:extLst>
      <p:ext uri="{BB962C8B-B14F-4D97-AF65-F5344CB8AC3E}">
        <p14:creationId xmlns:p14="http://schemas.microsoft.com/office/powerpoint/2010/main" val="3247066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1087</TotalTime>
  <Words>2166</Words>
  <Application>Microsoft Office PowerPoint</Application>
  <PresentationFormat>On-screen Show (4:3)</PresentationFormat>
  <Paragraphs>352</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Impact</vt:lpstr>
      <vt:lpstr>Times New Roman</vt:lpstr>
      <vt:lpstr>NewsPrint</vt:lpstr>
      <vt:lpstr>PowerPoint Presentation</vt:lpstr>
      <vt:lpstr>What is an STD?</vt:lpstr>
      <vt:lpstr>Worried about STD’S?              You shoud be…… </vt:lpstr>
      <vt:lpstr>PowerPoint Presentation</vt:lpstr>
      <vt:lpstr>STD Data in Milwaukee</vt:lpstr>
      <vt:lpstr>What puts Teens at a higher risk??</vt:lpstr>
      <vt:lpstr>True or False?  You can get an STD from…</vt:lpstr>
      <vt:lpstr>You get an STD via Sexual Contact</vt:lpstr>
      <vt:lpstr>Risk Factors</vt:lpstr>
      <vt:lpstr>How will I know</vt:lpstr>
      <vt:lpstr>What should you do?</vt:lpstr>
      <vt:lpstr>Categories of STD’s </vt:lpstr>
      <vt:lpstr>Bacterial STDS</vt:lpstr>
      <vt:lpstr>Bacterial STDS</vt:lpstr>
      <vt:lpstr>CHLAMYDIA</vt:lpstr>
      <vt:lpstr>Gonorrhea</vt:lpstr>
      <vt:lpstr>PID-Pelvic Inflamatory Disease</vt:lpstr>
      <vt:lpstr>Syphilis</vt:lpstr>
      <vt:lpstr>Viral STDS</vt:lpstr>
      <vt:lpstr>Genital Herpes</vt:lpstr>
      <vt:lpstr>Symptoms</vt:lpstr>
      <vt:lpstr>Treatment</vt:lpstr>
      <vt:lpstr>HPV = Human Papillomavirus</vt:lpstr>
      <vt:lpstr>Symptoms</vt:lpstr>
      <vt:lpstr>Risks</vt:lpstr>
      <vt:lpstr>HPV Vaccine</vt:lpstr>
      <vt:lpstr>Treatment</vt:lpstr>
      <vt:lpstr>Hepatitis B</vt:lpstr>
      <vt:lpstr>Other types of STD</vt:lpstr>
      <vt:lpstr>Trichomoniasis</vt:lpstr>
      <vt:lpstr>Symptoms</vt:lpstr>
      <vt:lpstr>Treatment</vt:lpstr>
      <vt:lpstr>Pubic Lice</vt:lpstr>
      <vt:lpstr>Symptoms/Treatment</vt:lpstr>
      <vt:lpstr>HIV/AIDS Pre Test</vt:lpstr>
      <vt:lpstr>PowerPoint Presentation</vt:lpstr>
      <vt:lpstr>PowerPoint Presentation</vt:lpstr>
      <vt:lpstr>9. Which of these statements about women with HIV is true?   a. They become sterile and cannot have children.  b. They have difficulty becoming pregnant.  c. They always pass HIV to their babies.  d. They can have a baby that does not have an HIV infection.   10. What does the HIV test look for?  a. the virus itself  b. antibodies to the virus  c. cells in the immune system  d. signs that the immune system is very weak</vt:lpstr>
      <vt:lpstr>HIV Statistics</vt:lpstr>
      <vt:lpstr>HIV/AIDS STATS</vt:lpstr>
      <vt:lpstr>PowerPoint Presentation</vt:lpstr>
      <vt:lpstr>What is HIV?</vt:lpstr>
      <vt:lpstr>HIV/AIDS Facts</vt:lpstr>
      <vt:lpstr>Symptoms</vt:lpstr>
      <vt:lpstr>HIV TO AIDS</vt:lpstr>
      <vt:lpstr>Special Cases</vt:lpstr>
      <vt:lpstr>HIV Cannot Be Transmitted Through</vt:lpstr>
      <vt:lpstr>How can I tell if I have HIV </vt:lpstr>
      <vt:lpstr>WHERE CAN I GET MORE INFO? </vt:lpstr>
      <vt:lpstr>BLOOD LINES DVD</vt:lpstr>
      <vt:lpstr>RED LIGHT – GREEN LIGHT ACTIVITY</vt:lpstr>
      <vt:lpstr>High Risk Behaviors for getting HIV</vt:lpstr>
      <vt:lpstr>Low Risk Behaviors</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STD’s/STI’S</dc:title>
  <dc:creator>Windows User</dc:creator>
  <cp:lastModifiedBy>Toninato, Terri L</cp:lastModifiedBy>
  <cp:revision>72</cp:revision>
  <dcterms:created xsi:type="dcterms:W3CDTF">2012-11-16T19:47:56Z</dcterms:created>
  <dcterms:modified xsi:type="dcterms:W3CDTF">2016-12-01T21:09:32Z</dcterms:modified>
</cp:coreProperties>
</file>